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55" r:id="rId1"/>
  </p:sldMasterIdLst>
  <p:notesMasterIdLst>
    <p:notesMasterId r:id="rId19"/>
  </p:notesMasterIdLst>
  <p:sldIdLst>
    <p:sldId id="256" r:id="rId2"/>
    <p:sldId id="257" r:id="rId3"/>
    <p:sldId id="1964" r:id="rId4"/>
    <p:sldId id="258" r:id="rId5"/>
    <p:sldId id="261" r:id="rId6"/>
    <p:sldId id="260" r:id="rId7"/>
    <p:sldId id="262" r:id="rId8"/>
    <p:sldId id="263" r:id="rId9"/>
    <p:sldId id="1987" r:id="rId10"/>
    <p:sldId id="1988" r:id="rId11"/>
    <p:sldId id="1989" r:id="rId12"/>
    <p:sldId id="264" r:id="rId13"/>
    <p:sldId id="1976" r:id="rId14"/>
    <p:sldId id="1970" r:id="rId15"/>
    <p:sldId id="1986" r:id="rId16"/>
    <p:sldId id="1972" r:id="rId17"/>
    <p:sldId id="1984" r:id="rId18"/>
  </p:sldIdLst>
  <p:sldSz cx="12192000" cy="6858000"/>
  <p:notesSz cx="6858000" cy="9144000"/>
  <p:embeddedFontLst>
    <p:embeddedFont>
      <p:font typeface="G마켓 산스 Light" panose="02000000000000000000" pitchFamily="50" charset="-127"/>
      <p:regular r:id="rId20"/>
      <p:bold r:id="rId21"/>
      <p:italic r:id="rId22"/>
      <p:boldItalic r:id="rId23"/>
    </p:embeddedFont>
    <p:embeddedFont>
      <p:font typeface="G마켓 산스 Medium" panose="02000000000000000000" pitchFamily="50" charset="-127"/>
      <p:regular r:id="rId24"/>
      <p:bold r:id="rId25"/>
      <p:italic r:id="rId26"/>
      <p:boldItalic r:id="rId27"/>
    </p:embeddedFont>
    <p:embeddedFont>
      <p:font typeface="HY견고딕" panose="02030600000101010101" pitchFamily="18" charset="-127"/>
      <p:regular r:id="rId28"/>
    </p:embeddedFont>
    <p:embeddedFont>
      <p:font typeface="HY견명조" panose="02030600000101010101" pitchFamily="18" charset="-127"/>
      <p:regular r:id="rId29"/>
    </p:embeddedFont>
    <p:embeddedFont>
      <p:font typeface="KoPub돋움체 Bold" panose="02020603020101020101"/>
      <p:regular r:id="rId30"/>
      <p:bold r:id="rId31"/>
      <p:italic r:id="rId32"/>
      <p:boldItalic r:id="rId3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799D5"/>
    <a:srgbClr val="4472C4"/>
    <a:srgbClr val="FFFFFF"/>
    <a:srgbClr val="0064CC"/>
    <a:srgbClr val="1929FF"/>
    <a:srgbClr val="3A3AB9"/>
    <a:srgbClr val="054978"/>
    <a:srgbClr val="FFE699"/>
    <a:srgbClr val="002239"/>
    <a:srgbClr val="5E6F7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253" autoAdjust="0"/>
    <p:restoredTop sz="96336" autoAdjust="0"/>
  </p:normalViewPr>
  <p:slideViewPr>
    <p:cSldViewPr>
      <p:cViewPr varScale="1">
        <p:scale>
          <a:sx n="90" d="100"/>
          <a:sy n="90" d="100"/>
        </p:scale>
        <p:origin x="473" y="41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21" Type="http://schemas.openxmlformats.org/officeDocument/2006/relationships/font" Target="fonts/font2.fntdata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font" Target="fonts/font1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5</a:t>
            </a:r>
            <a:r>
              <a: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년간 </a:t>
            </a:r>
            <a:r>
              <a:rPr lang="ko-KR" altLang="en-US" dirty="0" err="1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업권별</a:t>
            </a:r>
            <a:r>
              <a: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불완전판매 금액</a:t>
            </a:r>
            <a:r>
              <a:rPr lang="en-US" altLang="ko-KR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en-US" altLang="ko-KR" sz="1400" b="0" i="0" u="none" strike="noStrike" kern="1200" spc="0" baseline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(19~23’)</a:t>
            </a:r>
            <a:endParaRPr lang="en-US" altLang="ko-KR" sz="14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0-6A22-424B-A751-D0276AE66B0F}"/>
              </c:ext>
            </c:extLst>
          </c:dPt>
          <c:dLbls>
            <c:dLbl>
              <c:idx val="0"/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197" b="0" i="0" u="none" strike="noStrike" kern="1200" baseline="0">
                        <a:solidFill>
                          <a:schemeClr val="tx1"/>
                        </a:solidFill>
                        <a:latin typeface="G마켓 산스 Light" panose="02000000000000000000" pitchFamily="50" charset="-127"/>
                        <a:ea typeface="G마켓 산스 Light" panose="02000000000000000000" pitchFamily="50" charset="-127"/>
                        <a:cs typeface="+mn-cs"/>
                      </a:defRPr>
                    </a:pPr>
                    <a:r>
                      <a:rPr lang="en-US" altLang="ko-KR" dirty="0"/>
                      <a:t>3</a:t>
                    </a:r>
                    <a:r>
                      <a:rPr lang="ko-KR" altLang="en-US" dirty="0"/>
                      <a:t>조 </a:t>
                    </a:r>
                    <a:r>
                      <a:rPr lang="en-US" altLang="ko-KR" dirty="0"/>
                      <a:t>6270</a:t>
                    </a:r>
                    <a:r>
                      <a:rPr lang="ko-KR" altLang="en-US" dirty="0"/>
                      <a:t>억 원</a:t>
                    </a:r>
                  </a:p>
                </c:rich>
              </c:tx>
              <c:numFmt formatCode="_(&quot;₩&quot;* #,##0_);_(&quot;₩&quot;* \(#,##0\);_(&quot;₩&quot;* &quot;-&quot;_);_(@_)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tx1"/>
                      </a:solidFill>
                      <a:latin typeface="G마켓 산스 Light" panose="02000000000000000000" pitchFamily="50" charset="-127"/>
                      <a:ea typeface="G마켓 산스 Light" panose="02000000000000000000" pitchFamily="50" charset="-127"/>
                      <a:cs typeface="+mn-cs"/>
                    </a:defRPr>
                  </a:pPr>
                  <a:endParaRPr lang="ko-KR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9110425289598744"/>
                      <c:h val="6.2991068148196674E-2"/>
                    </c:manualLayout>
                  </c15:layout>
                  <c15:showDataLabelsRange val="0"/>
                </c:ext>
                <c:ext xmlns:c16="http://schemas.microsoft.com/office/drawing/2014/chart" uri="{C3380CC4-5D6E-409C-BE32-E72D297353CC}">
                  <c16:uniqueId val="{00000000-6A22-424B-A751-D0276AE66B0F}"/>
                </c:ext>
              </c:extLst>
            </c:dLbl>
            <c:dLbl>
              <c:idx val="1"/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197" b="0" i="0" u="none" strike="noStrike" kern="1200" baseline="0">
                        <a:solidFill>
                          <a:schemeClr val="tx1"/>
                        </a:solidFill>
                        <a:latin typeface="G마켓 산스 Light" panose="02000000000000000000" pitchFamily="50" charset="-127"/>
                        <a:ea typeface="G마켓 산스 Light" panose="02000000000000000000" pitchFamily="50" charset="-127"/>
                        <a:cs typeface="+mn-cs"/>
                      </a:defRPr>
                    </a:pPr>
                    <a:r>
                      <a:rPr lang="en-US" altLang="ko-KR" dirty="0"/>
                      <a:t>2</a:t>
                    </a:r>
                    <a:r>
                      <a:rPr lang="ko-KR" altLang="en-US" dirty="0"/>
                      <a:t>조 </a:t>
                    </a:r>
                    <a:r>
                      <a:rPr lang="en-US" altLang="ko-KR" dirty="0"/>
                      <a:t>4201</a:t>
                    </a:r>
                    <a:r>
                      <a:rPr lang="ko-KR" altLang="en-US" dirty="0"/>
                      <a:t>억 원</a:t>
                    </a:r>
                  </a:p>
                </c:rich>
              </c:tx>
              <c:numFmt formatCode="_(&quot;₩&quot;* #,##0_);_(&quot;₩&quot;* \(#,##0\);_(&quot;₩&quot;* &quot;-&quot;_);_(@_)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tx1"/>
                      </a:solidFill>
                      <a:latin typeface="G마켓 산스 Light" panose="02000000000000000000" pitchFamily="50" charset="-127"/>
                      <a:ea typeface="G마켓 산스 Light" panose="02000000000000000000" pitchFamily="50" charset="-127"/>
                      <a:cs typeface="+mn-cs"/>
                    </a:defRPr>
                  </a:pPr>
                  <a:endParaRPr lang="ko-KR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9815920248033304"/>
                      <c:h val="6.6631224918175594E-2"/>
                    </c:manualLayout>
                  </c15:layout>
                  <c15:showDataLabelsRange val="0"/>
                </c:ext>
                <c:ext xmlns:c16="http://schemas.microsoft.com/office/drawing/2014/chart" uri="{C3380CC4-5D6E-409C-BE32-E72D297353CC}">
                  <c16:uniqueId val="{00000003-6A22-424B-A751-D0276AE66B0F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r>
                      <a:rPr lang="en-US" altLang="ko-KR" dirty="0"/>
                      <a:t>62</a:t>
                    </a:r>
                    <a:r>
                      <a:rPr lang="ko-KR" altLang="en-US" dirty="0"/>
                      <a:t>억 원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8802493832061826"/>
                      <c:h val="0.10903273241715969"/>
                    </c:manualLayout>
                  </c15:layout>
                  <c15:showDataLabelsRange val="0"/>
                </c:ext>
                <c:ext xmlns:c16="http://schemas.microsoft.com/office/drawing/2014/chart" uri="{C3380CC4-5D6E-409C-BE32-E72D297353CC}">
                  <c16:uniqueId val="{00000002-3EC6-457D-B62A-80206176C09D}"/>
                </c:ext>
              </c:extLst>
            </c:dLbl>
            <c:numFmt formatCode="_(&quot;₩&quot;* #,##0_);_(&quot;₩&quot;* \(#,##0\);_(&quot;₩&quot;* &quot;-&quot;_);_(@_)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/>
                    </a:solidFill>
                    <a:latin typeface="G마켓 산스 Light" panose="02000000000000000000" pitchFamily="50" charset="-127"/>
                    <a:ea typeface="G마켓 산스 Light" panose="02000000000000000000" pitchFamily="50" charset="-127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은행</c:v>
                </c:pt>
                <c:pt idx="1">
                  <c:v>증권</c:v>
                </c:pt>
                <c:pt idx="2">
                  <c:v>보험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3627000000000</c:v>
                </c:pt>
                <c:pt idx="1">
                  <c:v>2420100000000</c:v>
                </c:pt>
                <c:pt idx="2">
                  <c:v>6200000000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EDD-4562-8A10-86C03B10A2A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4"/>
        <c:overlap val="-100"/>
        <c:axId val="67953631"/>
        <c:axId val="67956031"/>
      </c:barChart>
      <c:catAx>
        <c:axId val="6795363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defRPr>
            </a:pPr>
            <a:endParaRPr lang="ko-KR"/>
          </a:p>
        </c:txPr>
        <c:crossAx val="67956031"/>
        <c:crosses val="autoZero"/>
        <c:auto val="1"/>
        <c:lblAlgn val="ctr"/>
        <c:lblOffset val="100"/>
        <c:noMultiLvlLbl val="0"/>
      </c:catAx>
      <c:valAx>
        <c:axId val="67956031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6795363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860" b="0" i="0" u="none" strike="noStrike" kern="1200" spc="0" baseline="0" dirty="0">
                <a:solidFill>
                  <a:srgbClr val="3F4350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연령별 금융 이해력 조사 결과</a:t>
            </a:r>
            <a:endParaRPr lang="en-US" altLang="ko-KR" sz="14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0-6A22-424B-A751-D0276AE66B0F}"/>
              </c:ext>
            </c:extLst>
          </c:dPt>
          <c:dPt>
            <c:idx val="4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6A22-424B-A751-D0276AE66B0F}"/>
              </c:ext>
            </c:extLst>
          </c:dPt>
          <c:dPt>
            <c:idx val="5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6A22-424B-A751-D0276AE66B0F}"/>
              </c:ext>
            </c:extLst>
          </c:dPt>
          <c:dLbls>
            <c:numFmt formatCode="#,##0.0_);[Red]\(#,##0.0\)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G마켓 산스 Light" panose="02000000000000000000" pitchFamily="50" charset="-127"/>
                    <a:ea typeface="G마켓 산스 Light" panose="02000000000000000000" pitchFamily="50" charset="-127"/>
                    <a:cs typeface="+mn-cs"/>
                  </a:defRPr>
                </a:pPr>
                <a:endParaRPr lang="ko-KR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20대</c:v>
                </c:pt>
                <c:pt idx="1">
                  <c:v>30대</c:v>
                </c:pt>
                <c:pt idx="2">
                  <c:v>40대</c:v>
                </c:pt>
                <c:pt idx="3">
                  <c:v>50대</c:v>
                </c:pt>
                <c:pt idx="4">
                  <c:v>60대</c:v>
                </c:pt>
                <c:pt idx="5">
                  <c:v>70대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65.8</c:v>
                </c:pt>
                <c:pt idx="1">
                  <c:v>69</c:v>
                </c:pt>
                <c:pt idx="2">
                  <c:v>68.900000000000006</c:v>
                </c:pt>
                <c:pt idx="3">
                  <c:v>67</c:v>
                </c:pt>
                <c:pt idx="4">
                  <c:v>64.400000000000006</c:v>
                </c:pt>
                <c:pt idx="5">
                  <c:v>61.1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EDD-4562-8A10-86C03B10A2AC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84"/>
        <c:overlap val="-100"/>
        <c:axId val="67953631"/>
        <c:axId val="67956031"/>
      </c:barChart>
      <c:catAx>
        <c:axId val="67953631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defRPr>
            </a:pPr>
            <a:endParaRPr lang="ko-KR"/>
          </a:p>
        </c:txPr>
        <c:crossAx val="67956031"/>
        <c:crosses val="autoZero"/>
        <c:auto val="1"/>
        <c:lblAlgn val="ctr"/>
        <c:lblOffset val="100"/>
        <c:noMultiLvlLbl val="0"/>
      </c:catAx>
      <c:valAx>
        <c:axId val="67956031"/>
        <c:scaling>
          <c:orientation val="minMax"/>
          <c:max val="70"/>
          <c:min val="50"/>
        </c:scaling>
        <c:delete val="1"/>
        <c:axPos val="l"/>
        <c:majorGridlines>
          <c:spPr>
            <a:ln w="28575" cap="flat" cmpd="sng" algn="ctr">
              <a:solidFill>
                <a:srgbClr val="FF0000"/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crossAx val="67953631"/>
        <c:crosses val="autoZero"/>
        <c:crossBetween val="between"/>
        <c:majorUnit val="16.5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HY견명조" panose="02030600000101010101" pitchFamily="18" charset="-127"/>
                <a:ea typeface="HY견명조" panose="0203060000010101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HY견명조" panose="02030600000101010101" pitchFamily="18" charset="-127"/>
                <a:ea typeface="HY견명조" panose="02030600000101010101" pitchFamily="18" charset="-127"/>
              </a:defRPr>
            </a:lvl1pPr>
          </a:lstStyle>
          <a:p>
            <a:fld id="{4D84CAC4-0CCD-4910-BCB3-80D01B0335B0}" type="datetimeFigureOut">
              <a:rPr lang="ko-KR" altLang="en-US" smtClean="0"/>
              <a:pPr/>
              <a:t>2024-11-03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HY견명조" panose="02030600000101010101" pitchFamily="18" charset="-127"/>
                <a:ea typeface="HY견명조" panose="0203060000010101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HY견명조" panose="02030600000101010101" pitchFamily="18" charset="-127"/>
                <a:ea typeface="HY견명조" panose="02030600000101010101" pitchFamily="18" charset="-127"/>
              </a:defRPr>
            </a:lvl1pPr>
          </a:lstStyle>
          <a:p>
            <a:fld id="{F0AE4AA4-53F4-4DC5-B554-07D28390E12F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396827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HY견명조" panose="02030600000101010101" pitchFamily="18" charset="-127"/>
        <a:ea typeface="HY견명조" panose="02030600000101010101" pitchFamily="18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HY견명조" panose="02030600000101010101" pitchFamily="18" charset="-127"/>
        <a:ea typeface="HY견명조" panose="02030600000101010101" pitchFamily="18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HY견명조" panose="02030600000101010101" pitchFamily="18" charset="-127"/>
        <a:ea typeface="HY견명조" panose="02030600000101010101" pitchFamily="18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HY견명조" panose="02030600000101010101" pitchFamily="18" charset="-127"/>
        <a:ea typeface="HY견명조" panose="02030600000101010101" pitchFamily="18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HY견명조" panose="02030600000101010101" pitchFamily="18" charset="-127"/>
        <a:ea typeface="HY견명조" panose="02030600000101010101" pitchFamily="18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50225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사용자 지정 레이아웃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 hidden="1"/>
          <p:cNvGrpSpPr/>
          <p:nvPr userDrawn="1"/>
        </p:nvGrpSpPr>
        <p:grpSpPr>
          <a:xfrm>
            <a:off x="0" y="0"/>
            <a:ext cx="12193200" cy="6858000"/>
            <a:chOff x="0" y="0"/>
            <a:chExt cx="12193200" cy="6858000"/>
          </a:xfrm>
        </p:grpSpPr>
        <p:cxnSp>
          <p:nvCxnSpPr>
            <p:cNvPr id="4" name="직선 연결선 3"/>
            <p:cNvCxnSpPr/>
            <p:nvPr/>
          </p:nvCxnSpPr>
          <p:spPr>
            <a:xfrm>
              <a:off x="0" y="1368000"/>
              <a:ext cx="12193200" cy="0"/>
            </a:xfrm>
            <a:prstGeom prst="line">
              <a:avLst/>
            </a:prstGeom>
            <a:noFill/>
            <a:ln w="6350">
              <a:solidFill>
                <a:srgbClr val="FF66FF"/>
              </a:solidFill>
              <a:prstDash val="dash"/>
              <a:round/>
              <a:headEnd/>
              <a:tailEnd/>
            </a:ln>
            <a:effectLst/>
          </p:spPr>
        </p:cxnSp>
        <p:cxnSp>
          <p:nvCxnSpPr>
            <p:cNvPr id="5" name="직선 연결선 4"/>
            <p:cNvCxnSpPr/>
            <p:nvPr/>
          </p:nvCxnSpPr>
          <p:spPr>
            <a:xfrm>
              <a:off x="0" y="6467475"/>
              <a:ext cx="12193200" cy="0"/>
            </a:xfrm>
            <a:prstGeom prst="line">
              <a:avLst/>
            </a:prstGeom>
            <a:noFill/>
            <a:ln w="6350">
              <a:solidFill>
                <a:srgbClr val="FF66FF"/>
              </a:solidFill>
              <a:prstDash val="dash"/>
              <a:round/>
              <a:headEnd/>
              <a:tailEnd/>
            </a:ln>
            <a:effectLst/>
          </p:spPr>
        </p:cxnSp>
        <p:cxnSp>
          <p:nvCxnSpPr>
            <p:cNvPr id="6" name="직선 연결선 5"/>
            <p:cNvCxnSpPr/>
            <p:nvPr/>
          </p:nvCxnSpPr>
          <p:spPr>
            <a:xfrm>
              <a:off x="11472000" y="0"/>
              <a:ext cx="0" cy="1152000"/>
            </a:xfrm>
            <a:prstGeom prst="line">
              <a:avLst/>
            </a:prstGeom>
            <a:noFill/>
            <a:ln w="6350">
              <a:solidFill>
                <a:srgbClr val="FF66FF"/>
              </a:solidFill>
              <a:prstDash val="dash"/>
              <a:round/>
              <a:headEnd/>
              <a:tailEnd/>
            </a:ln>
            <a:effectLst/>
          </p:spPr>
        </p:cxnSp>
        <p:cxnSp>
          <p:nvCxnSpPr>
            <p:cNvPr id="7" name="직선 연결선 6"/>
            <p:cNvCxnSpPr/>
            <p:nvPr/>
          </p:nvCxnSpPr>
          <p:spPr>
            <a:xfrm>
              <a:off x="0" y="1152000"/>
              <a:ext cx="12193200" cy="0"/>
            </a:xfrm>
            <a:prstGeom prst="line">
              <a:avLst/>
            </a:prstGeom>
            <a:noFill/>
            <a:ln w="6350">
              <a:solidFill>
                <a:srgbClr val="FF66FF"/>
              </a:solidFill>
              <a:prstDash val="dash"/>
              <a:round/>
              <a:headEnd/>
              <a:tailEnd/>
            </a:ln>
            <a:effectLst/>
          </p:spPr>
        </p:cxnSp>
        <p:cxnSp>
          <p:nvCxnSpPr>
            <p:cNvPr id="8" name="직선 연결선 7"/>
            <p:cNvCxnSpPr/>
            <p:nvPr/>
          </p:nvCxnSpPr>
          <p:spPr>
            <a:xfrm>
              <a:off x="1595500" y="0"/>
              <a:ext cx="0" cy="1152000"/>
            </a:xfrm>
            <a:prstGeom prst="line">
              <a:avLst/>
            </a:prstGeom>
            <a:noFill/>
            <a:ln w="6350">
              <a:solidFill>
                <a:srgbClr val="FF66FF"/>
              </a:solidFill>
              <a:prstDash val="dash"/>
              <a:round/>
              <a:headEnd/>
              <a:tailEnd/>
            </a:ln>
            <a:effectLst/>
          </p:spPr>
        </p:cxnSp>
        <p:grpSp>
          <p:nvGrpSpPr>
            <p:cNvPr id="9" name="그룹 8"/>
            <p:cNvGrpSpPr/>
            <p:nvPr userDrawn="1"/>
          </p:nvGrpSpPr>
          <p:grpSpPr>
            <a:xfrm>
              <a:off x="792000" y="1367999"/>
              <a:ext cx="10608000" cy="5490001"/>
              <a:chOff x="792000" y="1143000"/>
              <a:chExt cx="10608000" cy="5715000"/>
            </a:xfrm>
          </p:grpSpPr>
          <p:cxnSp>
            <p:nvCxnSpPr>
              <p:cNvPr id="11" name="직선 연결선 10"/>
              <p:cNvCxnSpPr/>
              <p:nvPr/>
            </p:nvCxnSpPr>
            <p:spPr>
              <a:xfrm>
                <a:off x="792000" y="1143000"/>
                <a:ext cx="0" cy="5715000"/>
              </a:xfrm>
              <a:prstGeom prst="line">
                <a:avLst/>
              </a:prstGeom>
              <a:noFill/>
              <a:ln w="6350">
                <a:solidFill>
                  <a:srgbClr val="FF66FF"/>
                </a:solidFill>
                <a:prstDash val="dash"/>
                <a:round/>
                <a:headEnd/>
                <a:tailEnd/>
              </a:ln>
              <a:effectLst/>
            </p:spPr>
          </p:cxnSp>
          <p:cxnSp>
            <p:nvCxnSpPr>
              <p:cNvPr id="12" name="직선 연결선 11"/>
              <p:cNvCxnSpPr/>
              <p:nvPr/>
            </p:nvCxnSpPr>
            <p:spPr>
              <a:xfrm>
                <a:off x="11400000" y="1143000"/>
                <a:ext cx="0" cy="5715000"/>
              </a:xfrm>
              <a:prstGeom prst="line">
                <a:avLst/>
              </a:prstGeom>
              <a:noFill/>
              <a:ln w="6350">
                <a:solidFill>
                  <a:srgbClr val="FF66FF"/>
                </a:solidFill>
                <a:prstDash val="dash"/>
                <a:round/>
                <a:headEnd/>
                <a:tailEnd/>
              </a:ln>
              <a:effectLst/>
            </p:spPr>
          </p:cxnSp>
        </p:grpSp>
        <p:cxnSp>
          <p:nvCxnSpPr>
            <p:cNvPr id="10" name="직선 연결선 9"/>
            <p:cNvCxnSpPr/>
            <p:nvPr userDrawn="1"/>
          </p:nvCxnSpPr>
          <p:spPr>
            <a:xfrm>
              <a:off x="0" y="6282000"/>
              <a:ext cx="12193200" cy="0"/>
            </a:xfrm>
            <a:prstGeom prst="line">
              <a:avLst/>
            </a:prstGeom>
            <a:noFill/>
            <a:ln w="6350">
              <a:solidFill>
                <a:srgbClr val="FF66FF"/>
              </a:solidFill>
              <a:prstDash val="dash"/>
              <a:round/>
              <a:headEnd/>
              <a:tailEnd/>
            </a:ln>
            <a:effectLst/>
          </p:spPr>
        </p:cxnSp>
      </p:grpSp>
      <p:grpSp>
        <p:nvGrpSpPr>
          <p:cNvPr id="22" name="그룹 21"/>
          <p:cNvGrpSpPr/>
          <p:nvPr userDrawn="1"/>
        </p:nvGrpSpPr>
        <p:grpSpPr>
          <a:xfrm>
            <a:off x="498426" y="6472386"/>
            <a:ext cx="11209524" cy="268982"/>
            <a:chOff x="498426" y="6472386"/>
            <a:chExt cx="11209524" cy="268982"/>
          </a:xfrm>
        </p:grpSpPr>
        <p:pic>
          <p:nvPicPr>
            <p:cNvPr id="14" name="그림 13" descr="그래픽, 폰트, 상징, 로고이(가) 표시된 사진&#10;&#10;자동 생성된 설명">
              <a:extLst>
                <a:ext uri="{FF2B5EF4-FFF2-40B4-BE49-F238E27FC236}">
                  <a16:creationId xmlns:a16="http://schemas.microsoft.com/office/drawing/2014/main" id="{A461D267-BB8C-4C79-AEB7-0F9788556A0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09014" y="6504848"/>
              <a:ext cx="498936" cy="151076"/>
            </a:xfrm>
            <a:prstGeom prst="rect">
              <a:avLst/>
            </a:prstGeom>
          </p:spPr>
        </p:pic>
        <p:grpSp>
          <p:nvGrpSpPr>
            <p:cNvPr id="20" name="그룹 19"/>
            <p:cNvGrpSpPr/>
            <p:nvPr userDrawn="1"/>
          </p:nvGrpSpPr>
          <p:grpSpPr>
            <a:xfrm>
              <a:off x="498426" y="6489368"/>
              <a:ext cx="3701924" cy="252000"/>
              <a:chOff x="520319" y="6489368"/>
              <a:chExt cx="3701924" cy="252000"/>
            </a:xfrm>
          </p:grpSpPr>
          <p:pic>
            <p:nvPicPr>
              <p:cNvPr id="15" name="그래픽 164">
                <a:extLst>
                  <a:ext uri="{FF2B5EF4-FFF2-40B4-BE49-F238E27FC236}">
                    <a16:creationId xmlns:a16="http://schemas.microsoft.com/office/drawing/2014/main" id="{6C0142F5-9668-4A4C-BCC1-05380A13191D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961557" y="6543368"/>
                <a:ext cx="1260686" cy="144000"/>
              </a:xfrm>
              <a:prstGeom prst="rect">
                <a:avLst/>
              </a:prstGeom>
            </p:spPr>
          </p:pic>
          <p:pic>
            <p:nvPicPr>
              <p:cNvPr id="16" name="그림 15">
                <a:extLst>
                  <a:ext uri="{FF2B5EF4-FFF2-40B4-BE49-F238E27FC236}">
                    <a16:creationId xmlns:a16="http://schemas.microsoft.com/office/drawing/2014/main" id="{1079C5BD-5DE6-47A7-9DD5-EC4BEF0ABE08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6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520319" y="6489368"/>
                <a:ext cx="1089818" cy="252000"/>
              </a:xfrm>
              <a:prstGeom prst="rect">
                <a:avLst/>
              </a:prstGeom>
            </p:spPr>
          </p:pic>
          <p:pic>
            <p:nvPicPr>
              <p:cNvPr id="17" name="그림 16">
                <a:extLst>
                  <a:ext uri="{FF2B5EF4-FFF2-40B4-BE49-F238E27FC236}">
                    <a16:creationId xmlns:a16="http://schemas.microsoft.com/office/drawing/2014/main" id="{F6348119-D4A8-41A3-BBEF-B6B9F1C74945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3051" y="6489368"/>
                <a:ext cx="1318804" cy="252000"/>
              </a:xfrm>
              <a:prstGeom prst="rect">
                <a:avLst/>
              </a:prstGeom>
            </p:spPr>
          </p:pic>
        </p:grpSp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2886FDB7-1893-4DFA-9137-0A2B176583C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/>
            <a:stretch>
              <a:fillRect/>
            </a:stretch>
          </p:blipFill>
          <p:spPr>
            <a:xfrm>
              <a:off x="10185598" y="6472386"/>
              <a:ext cx="903483" cy="216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59137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395664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707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nunudream-dpg.web.app/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D4A92A35-D212-4FCF-83B5-4BA416176E30}"/>
              </a:ext>
            </a:extLst>
          </p:cNvPr>
          <p:cNvSpPr txBox="1"/>
          <p:nvPr/>
        </p:nvSpPr>
        <p:spPr>
          <a:xfrm>
            <a:off x="2040282" y="2600908"/>
            <a:ext cx="8229817" cy="249299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400" b="1" i="0" u="sng" strike="noStrike" kern="1200" cap="none" spc="-3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FFFFFF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</a:rPr>
              <a:t>누구나 누릴 수 있는 금융</a:t>
            </a:r>
            <a:r>
              <a:rPr kumimoji="0" lang="en-US" altLang="ko-KR" sz="5400" b="1" i="0" u="sng" strike="noStrike" kern="1200" cap="none" spc="-3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FFFFFF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</a:rPr>
              <a:t>,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400" b="1" i="0" u="sng" strike="noStrike" kern="1200" cap="none" spc="-3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FFFFFF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</a:rPr>
              <a:t>함께 </a:t>
            </a:r>
            <a:r>
              <a:rPr kumimoji="0" lang="ko-KR" altLang="en-US" sz="5400" b="1" i="0" u="sng" strike="noStrike" kern="1200" cap="none" spc="-30" normalizeH="0" baseline="0" noProof="0" dirty="0" err="1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FFFFFF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</a:rPr>
              <a:t>만들어드림</a:t>
            </a:r>
            <a:r>
              <a:rPr kumimoji="0" lang="en-US" altLang="ko-KR" sz="5400" b="1" i="0" u="sng" strike="noStrike" kern="1200" cap="none" spc="-3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FFFFFF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</a:rPr>
              <a:t>(Dream)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5400" b="1" i="0" u="sng" strike="noStrike" kern="1200" cap="none" spc="-30" normalizeH="0" baseline="0" noProof="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rgbClr val="FFFFFF"/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FA90A92-013F-4A36-9896-73B87D55C674}"/>
              </a:ext>
            </a:extLst>
          </p:cNvPr>
          <p:cNvSpPr txBox="1"/>
          <p:nvPr/>
        </p:nvSpPr>
        <p:spPr>
          <a:xfrm>
            <a:off x="309281" y="4977172"/>
            <a:ext cx="3659976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dirty="0" err="1">
                <a:solidFill>
                  <a:srgbClr val="FFFFF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누누드림</a:t>
            </a:r>
            <a:r>
              <a:rPr kumimoji="1" lang="en-US" altLang="ko-KR" sz="2400" dirty="0">
                <a:solidFill>
                  <a:srgbClr val="FFFFF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kumimoji="1" lang="en-US" altLang="ko-KR" sz="2400" dirty="0" err="1">
                <a:solidFill>
                  <a:srgbClr val="FFFFF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NuNuDream</a:t>
            </a:r>
            <a:r>
              <a:rPr kumimoji="1" lang="en-US" altLang="ko-KR" sz="2400" dirty="0">
                <a:solidFill>
                  <a:srgbClr val="FFFFF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endParaRPr kumimoji="1" lang="en-US" altLang="ko-Kore-KR" sz="2400" dirty="0">
              <a:solidFill>
                <a:srgbClr val="FFFFFF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kumimoji="1" lang="en-US" altLang="ko-Kore-KR" sz="1000" dirty="0">
              <a:solidFill>
                <a:srgbClr val="FFFFFF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kumimoji="1" lang="ko-KR" altLang="en-US" sz="2400" dirty="0">
                <a:solidFill>
                  <a:srgbClr val="FFFFF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김다현 </a:t>
            </a:r>
            <a:r>
              <a:rPr kumimoji="1" lang="en-US" altLang="ko-KR" sz="2400" dirty="0">
                <a:solidFill>
                  <a:srgbClr val="FFFFF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| </a:t>
            </a:r>
            <a:r>
              <a:rPr kumimoji="1" lang="ko-KR" altLang="en-US" sz="2400" dirty="0">
                <a:solidFill>
                  <a:srgbClr val="FFFFF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조영희</a:t>
            </a:r>
            <a:r>
              <a:rPr kumimoji="1" lang="en-US" altLang="ko-KR" sz="2400" dirty="0">
                <a:solidFill>
                  <a:srgbClr val="FFFFF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| </a:t>
            </a:r>
            <a:r>
              <a:rPr kumimoji="1" lang="ko-KR" altLang="en-US" sz="2400" dirty="0" err="1">
                <a:solidFill>
                  <a:srgbClr val="FFFFF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권기범</a:t>
            </a:r>
            <a:endParaRPr kumimoji="1" lang="en-US" altLang="ko-Kore-KR" sz="2400" dirty="0">
              <a:solidFill>
                <a:srgbClr val="FFFFFF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44F45F-2BE8-41BC-BAE5-D8B607A30E8E}"/>
              </a:ext>
            </a:extLst>
          </p:cNvPr>
          <p:cNvSpPr txBox="1"/>
          <p:nvPr/>
        </p:nvSpPr>
        <p:spPr>
          <a:xfrm>
            <a:off x="1247124" y="1052736"/>
            <a:ext cx="9816134" cy="918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07670" marR="0" indent="-407670" algn="ctr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tabLst>
                <a:tab pos="1277620" algn="l"/>
              </a:tabLst>
            </a:pPr>
            <a:r>
              <a:rPr lang="it-IT" altLang="ko-KR" sz="4000" b="1" spc="-3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FFFFF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2024 DPG AI </a:t>
            </a:r>
            <a:r>
              <a:rPr lang="it-IT" altLang="ko-KR" sz="4000" b="1" spc="-30" dirty="0" err="1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FFFFF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NoCode</a:t>
            </a:r>
            <a:r>
              <a:rPr lang="it-IT" altLang="ko-KR" sz="4000" b="1" spc="-3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FFFFF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it-IT" sz="4000" b="1" spc="-30" dirty="0" err="1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FFFFF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해커톤</a:t>
            </a:r>
            <a:r>
              <a:rPr lang="it-IT" altLang="ko-KR" sz="4000" b="1" spc="-3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FFFFF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(@</a:t>
            </a:r>
            <a:r>
              <a:rPr lang="ko-KR" altLang="it-IT" sz="4000" b="1" spc="-3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FFFFF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광주</a:t>
            </a:r>
            <a:r>
              <a:rPr lang="it-IT" altLang="ko-KR" sz="4000" b="1" spc="-3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FFFFF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6653473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585AC0-79C0-FF4E-518A-9359319330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62DCB3B-2D49-0A0F-B527-7376210AEEF8}"/>
              </a:ext>
            </a:extLst>
          </p:cNvPr>
          <p:cNvSpPr/>
          <p:nvPr/>
        </p:nvSpPr>
        <p:spPr>
          <a:xfrm>
            <a:off x="373805" y="2351396"/>
            <a:ext cx="11403105" cy="385524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HY견명조" panose="0203060000010101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7CE50B-E952-DEE9-777A-03A8E447D845}"/>
              </a:ext>
            </a:extLst>
          </p:cNvPr>
          <p:cNvSpPr txBox="1"/>
          <p:nvPr/>
        </p:nvSpPr>
        <p:spPr>
          <a:xfrm>
            <a:off x="373805" y="1657331"/>
            <a:ext cx="3262432" cy="4431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kumimoji="1" lang="ko-KR" altLang="en-US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아이디어</a:t>
            </a:r>
            <a:r>
              <a:rPr kumimoji="1" lang="en-US" altLang="ko-KR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/</a:t>
            </a:r>
            <a:r>
              <a:rPr kumimoji="1" lang="ko-KR" altLang="en-US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서비스 핵심 내용</a:t>
            </a:r>
            <a:endParaRPr kumimoji="1" lang="en-US" altLang="ko-KR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435029-B448-886C-FBB4-1E77E277D692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1740688" y="672194"/>
            <a:ext cx="1957908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lvl="0" indent="-176213" defTabSz="935980" eaLnBrk="1" hangingPunct="1">
              <a:buClr>
                <a:srgbClr val="7F7F7F"/>
              </a:buClr>
              <a:buSzPct val="80000"/>
              <a:defRPr/>
            </a:pPr>
            <a:r>
              <a:rPr kumimoji="0" lang="en-US" altLang="ko-KR" sz="2800" b="1" spc="-40" dirty="0">
                <a:ln>
                  <a:solidFill>
                    <a:srgbClr val="BBE0E3">
                      <a:shade val="50000"/>
                      <a:alpha val="0"/>
                    </a:srgbClr>
                  </a:solidFill>
                </a:ln>
                <a:solidFill>
                  <a:srgbClr val="002239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3. </a:t>
            </a:r>
            <a:r>
              <a:rPr kumimoji="0" lang="ko-KR" altLang="en-US" sz="2800" b="1" spc="-40" dirty="0">
                <a:ln>
                  <a:solidFill>
                    <a:srgbClr val="BBE0E3">
                      <a:shade val="50000"/>
                      <a:alpha val="0"/>
                    </a:srgbClr>
                  </a:solidFill>
                </a:ln>
                <a:solidFill>
                  <a:srgbClr val="002239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상세 설명</a:t>
            </a:r>
            <a:endParaRPr kumimoji="0" lang="en-US" altLang="ko-KR" sz="2800" b="1" spc="-40" dirty="0">
              <a:ln>
                <a:solidFill>
                  <a:srgbClr val="BBE0E3">
                    <a:shade val="50000"/>
                    <a:alpha val="0"/>
                  </a:srgbClr>
                </a:solidFill>
              </a:ln>
              <a:solidFill>
                <a:srgbClr val="002239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30E688B-2AF1-1C1A-D1F3-FDE833146C38}"/>
              </a:ext>
            </a:extLst>
          </p:cNvPr>
          <p:cNvSpPr txBox="1"/>
          <p:nvPr/>
        </p:nvSpPr>
        <p:spPr>
          <a:xfrm>
            <a:off x="437269" y="2351396"/>
            <a:ext cx="11276176" cy="3872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1500" b="0" i="0" u="none" strike="noStrike" dirty="0">
                <a:solidFill>
                  <a:srgbClr val="000000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3. </a:t>
            </a:r>
            <a:r>
              <a:rPr lang="ko-KR" altLang="en-US" sz="1500" b="0" i="0" u="none" strike="noStrike" dirty="0">
                <a:solidFill>
                  <a:srgbClr val="000000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사용자 주도형 </a:t>
            </a:r>
            <a:r>
              <a:rPr lang="en-US" altLang="ko-KR" sz="1500" b="0" i="0" u="none" strike="noStrike" dirty="0">
                <a:solidFill>
                  <a:srgbClr val="000000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UI/UX </a:t>
            </a:r>
            <a:r>
              <a:rPr lang="ko-KR" altLang="en-US" sz="1500" b="0" i="0" u="none" strike="noStrike" dirty="0">
                <a:solidFill>
                  <a:srgbClr val="000000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제공</a:t>
            </a:r>
          </a:p>
          <a:p>
            <a:pPr algn="l">
              <a:lnSpc>
                <a:spcPct val="150000"/>
              </a:lnSpc>
            </a:pPr>
            <a:r>
              <a:rPr lang="ko-KR" altLang="en-US" sz="1500" b="0" i="0" u="none" strike="noStrike" dirty="0">
                <a:solidFill>
                  <a:srgbClr val="000000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사용자가 필요로 하는 기능과 인터페이스를 자유롭게 구성할 수 있도록 선택권을 제공합니다</a:t>
            </a:r>
            <a:r>
              <a:rPr lang="en-US" altLang="ko-KR" sz="1500" b="0" i="0" u="none" strike="noStrike" dirty="0">
                <a:solidFill>
                  <a:srgbClr val="000000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 </a:t>
            </a:r>
            <a:r>
              <a:rPr lang="ko-KR" altLang="en-US" sz="1500" b="0" i="0" u="none" strike="noStrike" dirty="0">
                <a:solidFill>
                  <a:srgbClr val="000000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이를 통해 최소한의 정보로 빠르고 긍정적인 사용자 경험</a:t>
            </a:r>
            <a:r>
              <a:rPr lang="en-US" altLang="ko-KR" sz="1500" b="0" i="0" u="none" strike="noStrike" dirty="0">
                <a:solidFill>
                  <a:srgbClr val="000000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(UX)</a:t>
            </a:r>
            <a:r>
              <a:rPr lang="ko-KR" altLang="en-US" sz="1500" b="0" i="0" u="none" strike="noStrike" dirty="0">
                <a:solidFill>
                  <a:srgbClr val="000000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을 제공하며</a:t>
            </a:r>
            <a:r>
              <a:rPr lang="en-US" altLang="ko-KR" sz="1500" b="0" i="0" u="none" strike="noStrike" dirty="0">
                <a:solidFill>
                  <a:srgbClr val="000000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1500" b="0" i="0" u="none" strike="noStrike" dirty="0">
                <a:solidFill>
                  <a:srgbClr val="000000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각 사용자 수준에 맞춘 맞춤형 금융 정보를 제공합니다</a:t>
            </a:r>
            <a:r>
              <a:rPr lang="en-US" altLang="ko-KR" sz="1500" b="0" i="0" u="none" strike="noStrike" dirty="0">
                <a:solidFill>
                  <a:srgbClr val="000000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 </a:t>
            </a:r>
            <a:r>
              <a:rPr lang="ko-KR" altLang="en-US" sz="1500" b="0" i="0" u="none" strike="noStrike" dirty="0">
                <a:solidFill>
                  <a:srgbClr val="000000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금융 용어가 복잡하여 진입장벽을 느끼는 사용자들을 위해</a:t>
            </a:r>
            <a:r>
              <a:rPr lang="en-US" altLang="ko-KR" sz="1500" b="0" i="0" u="none" strike="noStrike" dirty="0">
                <a:solidFill>
                  <a:srgbClr val="000000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1500" b="0" i="0" u="none" strike="noStrike" dirty="0">
                <a:solidFill>
                  <a:srgbClr val="000000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자연어 처리 기술</a:t>
            </a:r>
            <a:r>
              <a:rPr lang="en-US" altLang="ko-KR" sz="1500" b="0" i="0" u="none" strike="noStrike" dirty="0">
                <a:solidFill>
                  <a:srgbClr val="000000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(NLP)</a:t>
            </a:r>
            <a:r>
              <a:rPr lang="ko-KR" altLang="en-US" sz="1500" b="0" i="0" u="none" strike="noStrike" dirty="0">
                <a:solidFill>
                  <a:srgbClr val="000000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을 사용하여 어려운 금융 용어를 쉽게 풀어 설명합니다</a:t>
            </a:r>
            <a:r>
              <a:rPr lang="en-US" altLang="ko-KR" sz="1500" b="0" i="0" u="none" strike="noStrike" dirty="0">
                <a:solidFill>
                  <a:srgbClr val="000000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 </a:t>
            </a:r>
            <a:r>
              <a:rPr lang="ko-KR" altLang="en-US" sz="1500" b="0" i="0" u="none" strike="noStrike" dirty="0">
                <a:solidFill>
                  <a:srgbClr val="000000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연령대와 계약 입장에 맞춰 간결하고 이해하기 쉬운 문장을 제공함으로써</a:t>
            </a:r>
            <a:r>
              <a:rPr lang="en-US" altLang="ko-KR" sz="1500" b="0" i="0" u="none" strike="noStrike" dirty="0">
                <a:solidFill>
                  <a:srgbClr val="000000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1500" b="0" i="0" u="none" strike="noStrike" dirty="0">
                <a:solidFill>
                  <a:srgbClr val="000000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사용자들이 금융 상품에 대한 이해도를 높일 수 있도록 </a:t>
            </a:r>
            <a:r>
              <a:rPr lang="ko-KR" altLang="en-US" sz="1500" b="0" i="0" u="none" strike="noStrike" dirty="0" err="1">
                <a:solidFill>
                  <a:srgbClr val="000000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돕습니다</a:t>
            </a:r>
            <a:r>
              <a:rPr lang="en-US" altLang="ko-KR" sz="1500" b="0" i="0" u="none" strike="noStrike" dirty="0">
                <a:solidFill>
                  <a:srgbClr val="000000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</a:t>
            </a:r>
          </a:p>
          <a:p>
            <a:pPr algn="l">
              <a:lnSpc>
                <a:spcPct val="150000"/>
              </a:lnSpc>
            </a:pPr>
            <a:endParaRPr lang="en-US" altLang="ko-KR" sz="1500" b="0" i="0" u="none" strike="noStrike" dirty="0">
              <a:solidFill>
                <a:srgbClr val="000000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1500" b="0" i="0" u="none" strike="noStrike" dirty="0">
                <a:solidFill>
                  <a:srgbClr val="000000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4. </a:t>
            </a:r>
            <a:r>
              <a:rPr lang="ko-KR" altLang="en-US" sz="1500" b="0" i="0" u="none" strike="noStrike" dirty="0">
                <a:solidFill>
                  <a:srgbClr val="000000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맞춤형 교육과 정보 제공 </a:t>
            </a:r>
          </a:p>
          <a:p>
            <a:pPr algn="l">
              <a:lnSpc>
                <a:spcPct val="150000"/>
              </a:lnSpc>
            </a:pPr>
            <a:r>
              <a:rPr lang="ko-KR" altLang="en-US" sz="1500" b="0" i="0" u="none" strike="noStrike" dirty="0">
                <a:solidFill>
                  <a:srgbClr val="000000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금융 이해력이 낮은 디지털 세대 사용자에게는 암호화폐 투자 시 주의사항</a:t>
            </a:r>
            <a:r>
              <a:rPr lang="en-US" altLang="ko-KR" sz="1500" b="0" i="0" u="none" strike="noStrike" dirty="0">
                <a:solidFill>
                  <a:srgbClr val="000000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1500" b="0" i="0" u="none" strike="noStrike" dirty="0">
                <a:solidFill>
                  <a:srgbClr val="000000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과소비 방지 등을 위한 지침과 기초 금융 정보부터 제공하고</a:t>
            </a:r>
            <a:r>
              <a:rPr lang="en-US" altLang="ko-KR" sz="1500" b="0" i="0" u="none" strike="noStrike" dirty="0">
                <a:solidFill>
                  <a:srgbClr val="000000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150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디지털 이해력이 낮은 </a:t>
            </a:r>
            <a:r>
              <a:rPr lang="ko-KR" altLang="en-US" sz="1500" b="0" i="0" u="none" strike="noStrike" dirty="0">
                <a:solidFill>
                  <a:srgbClr val="000000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고령층에게는 기존의 금융 채널의 축소에 </a:t>
            </a:r>
            <a:r>
              <a:rPr lang="ko-KR" altLang="en-US" sz="150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대응하여 </a:t>
            </a:r>
            <a:r>
              <a:rPr lang="ko-KR" altLang="en-US" sz="1500" b="0" i="0" u="none" strike="noStrike" dirty="0" err="1">
                <a:solidFill>
                  <a:srgbClr val="000000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비대면</a:t>
            </a:r>
            <a:r>
              <a:rPr lang="ko-KR" altLang="en-US" sz="1500" b="0" i="0" u="none" strike="noStrike" dirty="0">
                <a:solidFill>
                  <a:srgbClr val="000000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금융 서비스 이용을 제안하고 금융 접근성 향상과 금융복지의 향상을 제공합니다</a:t>
            </a:r>
            <a:r>
              <a:rPr lang="en-US" altLang="ko-KR" sz="1500" b="0" i="0" u="none" strike="noStrike" dirty="0">
                <a:solidFill>
                  <a:srgbClr val="000000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 </a:t>
            </a:r>
            <a:r>
              <a:rPr lang="ko-KR" altLang="en-US" sz="1500" b="0" i="0" u="none" strike="noStrike" dirty="0">
                <a:solidFill>
                  <a:srgbClr val="000000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이를 통해 연령대 및 디지털 역량에 따라 차별화된 금융 교육과 서비스 접근성을 제공하며 </a:t>
            </a:r>
            <a:r>
              <a:rPr lang="ko-KR" altLang="en-US" sz="1500" b="0" i="0" u="none" strike="noStrike" dirty="0" err="1">
                <a:solidFill>
                  <a:srgbClr val="000000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금융문해력을</a:t>
            </a:r>
            <a:r>
              <a:rPr lang="ko-KR" altLang="en-US" sz="1500" b="0" i="0" u="none" strike="noStrike" dirty="0">
                <a:solidFill>
                  <a:srgbClr val="000000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향상시킵니다</a:t>
            </a:r>
            <a:r>
              <a:rPr lang="en-US" altLang="ko-KR" sz="1500" b="0" i="0" u="none" strike="noStrike" dirty="0">
                <a:solidFill>
                  <a:srgbClr val="000000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133625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7C5105-643B-A730-79BA-A94605DE02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F2ED63F2-89A7-FBA1-0734-0084C9B33E7F}"/>
              </a:ext>
            </a:extLst>
          </p:cNvPr>
          <p:cNvSpPr/>
          <p:nvPr/>
        </p:nvSpPr>
        <p:spPr>
          <a:xfrm>
            <a:off x="373805" y="2351396"/>
            <a:ext cx="11403105" cy="385524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HY견명조" panose="0203060000010101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2C9550-12A6-A61D-690C-33F3EB046A0C}"/>
              </a:ext>
            </a:extLst>
          </p:cNvPr>
          <p:cNvSpPr txBox="1"/>
          <p:nvPr/>
        </p:nvSpPr>
        <p:spPr>
          <a:xfrm>
            <a:off x="373805" y="1657331"/>
            <a:ext cx="3262432" cy="4431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kumimoji="1" lang="ko-KR" altLang="en-US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아이디어</a:t>
            </a:r>
            <a:r>
              <a:rPr kumimoji="1" lang="en-US" altLang="ko-KR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/</a:t>
            </a:r>
            <a:r>
              <a:rPr kumimoji="1" lang="ko-KR" altLang="en-US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서비스 핵심 내용</a:t>
            </a:r>
            <a:endParaRPr kumimoji="1" lang="en-US" altLang="ko-KR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7190FF-AE0C-83D8-7487-2DB47B50A611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1740688" y="672194"/>
            <a:ext cx="1957908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lvl="0" indent="-176213" defTabSz="935980" eaLnBrk="1" hangingPunct="1">
              <a:buClr>
                <a:srgbClr val="7F7F7F"/>
              </a:buClr>
              <a:buSzPct val="80000"/>
              <a:defRPr/>
            </a:pPr>
            <a:r>
              <a:rPr kumimoji="0" lang="en-US" altLang="ko-KR" sz="2800" b="1" spc="-40" dirty="0">
                <a:ln>
                  <a:solidFill>
                    <a:srgbClr val="BBE0E3">
                      <a:shade val="50000"/>
                      <a:alpha val="0"/>
                    </a:srgbClr>
                  </a:solidFill>
                </a:ln>
                <a:solidFill>
                  <a:srgbClr val="002239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3. </a:t>
            </a:r>
            <a:r>
              <a:rPr kumimoji="0" lang="ko-KR" altLang="en-US" sz="2800" b="1" spc="-40" dirty="0">
                <a:ln>
                  <a:solidFill>
                    <a:srgbClr val="BBE0E3">
                      <a:shade val="50000"/>
                      <a:alpha val="0"/>
                    </a:srgbClr>
                  </a:solidFill>
                </a:ln>
                <a:solidFill>
                  <a:srgbClr val="002239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상세 설명</a:t>
            </a:r>
            <a:endParaRPr kumimoji="0" lang="en-US" altLang="ko-KR" sz="2800" b="1" spc="-40" dirty="0">
              <a:ln>
                <a:solidFill>
                  <a:srgbClr val="BBE0E3">
                    <a:shade val="50000"/>
                    <a:alpha val="0"/>
                  </a:srgbClr>
                </a:solidFill>
              </a:ln>
              <a:solidFill>
                <a:srgbClr val="002239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D134BA-EF80-59C9-B752-B7E182DBE1F8}"/>
              </a:ext>
            </a:extLst>
          </p:cNvPr>
          <p:cNvSpPr txBox="1"/>
          <p:nvPr/>
        </p:nvSpPr>
        <p:spPr>
          <a:xfrm>
            <a:off x="437269" y="2351396"/>
            <a:ext cx="11276176" cy="3872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1500" b="0" i="0" u="none" strike="noStrike" dirty="0">
                <a:solidFill>
                  <a:srgbClr val="000000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5. </a:t>
            </a:r>
            <a:r>
              <a:rPr lang="ko-KR" altLang="en-US" sz="150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플랫폼정부 실현 및 국민편익강화로 발전</a:t>
            </a:r>
            <a:endParaRPr lang="en-US" altLang="ko-KR" sz="1500" b="0" i="0" u="none" strike="noStrike" dirty="0">
              <a:solidFill>
                <a:srgbClr val="000000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ko-KR" altLang="en-US" sz="150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플랫폼 정부와의 협업을 통해</a:t>
            </a:r>
            <a:r>
              <a:rPr lang="en-US" altLang="ko-KR" sz="150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150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정부가 보유한 신뢰할 수 있는 공공 데이터와 플랫폼의 추천 엔진을 연동한다면 추천의 정확도와 품질을 더욱 높일 수 있습니다</a:t>
            </a:r>
            <a:r>
              <a:rPr lang="en-US" altLang="ko-KR" sz="150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 </a:t>
            </a:r>
            <a:r>
              <a:rPr lang="ko-KR" altLang="en-US" sz="150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이러한 연계는 사용자 맞춤형 금융 추천의 질을 높이는 동시에</a:t>
            </a:r>
            <a:r>
              <a:rPr lang="en-US" altLang="ko-KR" sz="150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150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공공 데이터 기반의 신뢰성과 투명성을 확보함으로써 금융 서비스에 대한 사용자 신뢰도를 강화하는 데 기여할 것입니다</a:t>
            </a:r>
            <a:r>
              <a:rPr lang="en-US" altLang="ko-KR" sz="150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50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예를 들어</a:t>
            </a:r>
            <a:r>
              <a:rPr lang="en-US" altLang="ko-KR" sz="150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</a:t>
            </a:r>
            <a:r>
              <a:rPr lang="ko-KR" altLang="en-US" sz="150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sz="1500" dirty="0" err="1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마이데이터의</a:t>
            </a:r>
            <a:r>
              <a:rPr lang="ko-KR" altLang="en-US" sz="150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경우 현재 사기업이 관리하면서 개인정보 유출에 대한 우려와 복잡한 연동 설정 등의 불편함이 지적되고 있습니다</a:t>
            </a:r>
            <a:r>
              <a:rPr lang="en-US" altLang="ko-KR" sz="150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 </a:t>
            </a:r>
            <a:r>
              <a:rPr lang="ko-KR" altLang="en-US" sz="150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플랫폼 정부가 주도하여 </a:t>
            </a:r>
            <a:r>
              <a:rPr lang="ko-KR" altLang="en-US" sz="1500" dirty="0" err="1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마이데이터를</a:t>
            </a:r>
            <a:r>
              <a:rPr lang="ko-KR" altLang="en-US" sz="150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공공기관과 연계하여 관리한다면</a:t>
            </a:r>
            <a:r>
              <a:rPr lang="en-US" altLang="ko-KR" sz="150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150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개인정보 보호를 강화할 수 있으며</a:t>
            </a:r>
            <a:r>
              <a:rPr lang="en-US" altLang="ko-KR" sz="150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150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사용자는 보다 신뢰성 높은 데이터를 활용할 수 있어 만족도가 크게 증가할 것입니다</a:t>
            </a:r>
            <a:r>
              <a:rPr lang="en-US" altLang="ko-KR" sz="150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 </a:t>
            </a:r>
            <a:r>
              <a:rPr lang="ko-KR" altLang="en-US" sz="150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이는 사용자 편익 </a:t>
            </a:r>
            <a:r>
              <a:rPr lang="ko-KR" altLang="en-US" sz="1500" dirty="0" err="1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증대뿐만</a:t>
            </a:r>
            <a:r>
              <a:rPr lang="ko-KR" altLang="en-US" sz="150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아니라 </a:t>
            </a:r>
            <a:r>
              <a:rPr lang="ko-KR" altLang="en-US" sz="1500" dirty="0" err="1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핀테크</a:t>
            </a:r>
            <a:r>
              <a:rPr lang="ko-KR" altLang="en-US" sz="150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산업 전반의 발전에도 긍정적인 영향을 미칠 수 있습니다</a:t>
            </a:r>
            <a:r>
              <a:rPr lang="en-US" altLang="ko-KR" sz="150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500" b="0" i="0" u="none" strike="noStrike" dirty="0">
                <a:solidFill>
                  <a:srgbClr val="000000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공공 데이터와 금융 서비스의 연계를 통한 신뢰성과 접근성 강화는</a:t>
            </a:r>
            <a:r>
              <a:rPr lang="en-US" altLang="ko-KR" sz="1500" b="0" i="0" u="none" strike="noStrike" dirty="0">
                <a:solidFill>
                  <a:srgbClr val="000000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1500" b="0" i="0" u="none" strike="noStrike" dirty="0">
                <a:solidFill>
                  <a:srgbClr val="000000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국민들이 더욱 투명하고 안전한 환경에서 금융 정보를 접할 수 있게 합니다</a:t>
            </a:r>
            <a:r>
              <a:rPr lang="en-US" altLang="ko-KR" sz="1500" b="0" i="0" u="none" strike="noStrike" dirty="0">
                <a:solidFill>
                  <a:srgbClr val="000000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 </a:t>
            </a:r>
            <a:r>
              <a:rPr lang="ko-KR" altLang="en-US" sz="1500" b="0" i="0" u="none" strike="noStrike" dirty="0">
                <a:solidFill>
                  <a:srgbClr val="000000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또한</a:t>
            </a:r>
            <a:r>
              <a:rPr lang="en-US" altLang="ko-KR" sz="1500" b="0" i="0" u="none" strike="noStrike" dirty="0">
                <a:solidFill>
                  <a:srgbClr val="000000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1500" b="0" i="0" u="none" strike="noStrike" dirty="0">
                <a:solidFill>
                  <a:srgbClr val="000000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공공 분야 주도의 </a:t>
            </a:r>
            <a:r>
              <a:rPr lang="ko-KR" altLang="en-US" sz="1500" b="0" i="0" u="none" strike="noStrike" dirty="0" err="1">
                <a:solidFill>
                  <a:srgbClr val="000000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마이데이터</a:t>
            </a:r>
            <a:r>
              <a:rPr lang="ko-KR" altLang="en-US" sz="1500" b="0" i="0" u="none" strike="noStrike" dirty="0">
                <a:solidFill>
                  <a:srgbClr val="000000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활용은 다양한 금융 서비스와의 연계로 이어져</a:t>
            </a:r>
            <a:r>
              <a:rPr lang="en-US" altLang="ko-KR" sz="1500" b="0" i="0" u="none" strike="noStrike" dirty="0">
                <a:solidFill>
                  <a:srgbClr val="000000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1500" b="0" i="0" u="none" strike="noStrike" dirty="0">
                <a:solidFill>
                  <a:srgbClr val="000000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금융 접근성과 정보 활용을 극대화할 수 있으며</a:t>
            </a:r>
            <a:r>
              <a:rPr lang="en-US" altLang="ko-KR" sz="1500" b="0" i="0" u="none" strike="noStrike" dirty="0">
                <a:solidFill>
                  <a:srgbClr val="000000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1500" b="0" i="0" u="none" strike="noStrike" dirty="0">
                <a:solidFill>
                  <a:srgbClr val="000000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궁극적으로 국민의 편익을 증진시키는 데 기여할 것입니다</a:t>
            </a:r>
            <a:r>
              <a:rPr lang="en-US" altLang="ko-KR" sz="1500" b="0" i="0" u="none" strike="noStrike" dirty="0">
                <a:solidFill>
                  <a:srgbClr val="000000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535583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1BC60A-5466-CCED-7063-871852DEBB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2D7A5085-543D-10F2-E167-CBBA60783E6F}"/>
              </a:ext>
            </a:extLst>
          </p:cNvPr>
          <p:cNvSpPr/>
          <p:nvPr/>
        </p:nvSpPr>
        <p:spPr>
          <a:xfrm>
            <a:off x="373805" y="2351396"/>
            <a:ext cx="11403105" cy="385524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HY견명조" panose="0203060000010101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D8E747-93B8-D367-4DBF-77B41EBF8579}"/>
              </a:ext>
            </a:extLst>
          </p:cNvPr>
          <p:cNvSpPr txBox="1"/>
          <p:nvPr/>
        </p:nvSpPr>
        <p:spPr>
          <a:xfrm>
            <a:off x="373805" y="1657331"/>
            <a:ext cx="3262432" cy="4431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kumimoji="1" lang="ko-KR" altLang="en-US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아이디어</a:t>
            </a:r>
            <a:r>
              <a:rPr kumimoji="1" lang="en-US" altLang="ko-KR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/</a:t>
            </a:r>
            <a:r>
              <a:rPr kumimoji="1" lang="ko-KR" altLang="en-US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서비스 핵심 내용</a:t>
            </a:r>
            <a:endParaRPr kumimoji="1" lang="en-US" altLang="ko-KR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51EAE0-7BDB-5DAB-EB4B-AB3404EE47EC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1740688" y="672194"/>
            <a:ext cx="1957908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lvl="0" indent="-176213" defTabSz="935980" eaLnBrk="1" hangingPunct="1">
              <a:buClr>
                <a:srgbClr val="7F7F7F"/>
              </a:buClr>
              <a:buSzPct val="80000"/>
              <a:defRPr/>
            </a:pPr>
            <a:r>
              <a:rPr kumimoji="0" lang="en-US" altLang="ko-KR" sz="2800" b="1" spc="-40" dirty="0">
                <a:ln>
                  <a:solidFill>
                    <a:srgbClr val="BBE0E3">
                      <a:shade val="50000"/>
                      <a:alpha val="0"/>
                    </a:srgbClr>
                  </a:solidFill>
                </a:ln>
                <a:solidFill>
                  <a:srgbClr val="002239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3. </a:t>
            </a:r>
            <a:r>
              <a:rPr kumimoji="0" lang="ko-KR" altLang="en-US" sz="2800" b="1" spc="-40" dirty="0">
                <a:ln>
                  <a:solidFill>
                    <a:srgbClr val="BBE0E3">
                      <a:shade val="50000"/>
                      <a:alpha val="0"/>
                    </a:srgbClr>
                  </a:solidFill>
                </a:ln>
                <a:solidFill>
                  <a:srgbClr val="002239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상세 설명</a:t>
            </a:r>
            <a:endParaRPr kumimoji="0" lang="en-US" altLang="ko-KR" sz="2800" b="1" spc="-40" dirty="0">
              <a:ln>
                <a:solidFill>
                  <a:srgbClr val="BBE0E3">
                    <a:shade val="50000"/>
                    <a:alpha val="0"/>
                  </a:srgbClr>
                </a:solidFill>
              </a:ln>
              <a:solidFill>
                <a:srgbClr val="002239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E67F771-01EC-8C0C-359A-CC7594D9FC3A}"/>
              </a:ext>
            </a:extLst>
          </p:cNvPr>
          <p:cNvSpPr txBox="1"/>
          <p:nvPr/>
        </p:nvSpPr>
        <p:spPr>
          <a:xfrm>
            <a:off x="4491650" y="3035410"/>
            <a:ext cx="7012043" cy="2487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1500" b="0" i="0" u="none" strike="noStrike" dirty="0">
                <a:solidFill>
                  <a:srgbClr val="000000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예를 들어</a:t>
            </a:r>
            <a:r>
              <a:rPr lang="en-US" altLang="ko-KR" sz="1500" b="0" i="0" u="none" strike="noStrike" dirty="0">
                <a:solidFill>
                  <a:srgbClr val="000000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28</a:t>
            </a:r>
            <a:r>
              <a:rPr lang="ko-KR" altLang="en-US" sz="1500" b="0" i="0" u="none" strike="noStrike" dirty="0">
                <a:solidFill>
                  <a:srgbClr val="000000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세 사회초년생으로 디지털 역량이 높지만</a:t>
            </a:r>
            <a:r>
              <a:rPr lang="en-US" altLang="ko-KR" sz="1500" b="0" i="0" u="none" strike="noStrike" dirty="0">
                <a:solidFill>
                  <a:srgbClr val="000000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1500" b="0" i="0" u="none" strike="noStrike" dirty="0">
                <a:solidFill>
                  <a:srgbClr val="000000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금융 이해도는 낮은 금융소비자가 있습니다</a:t>
            </a:r>
            <a:r>
              <a:rPr lang="en-US" altLang="ko-KR" sz="1500" b="0" i="0" u="none" strike="noStrike" dirty="0">
                <a:solidFill>
                  <a:srgbClr val="000000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 </a:t>
            </a:r>
            <a:r>
              <a:rPr lang="ko-KR" altLang="en-US" sz="1500" b="0" i="0" u="none" strike="noStrike" dirty="0">
                <a:solidFill>
                  <a:srgbClr val="000000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이 사용자는 </a:t>
            </a:r>
            <a:r>
              <a:rPr lang="ko-KR" altLang="en-US" sz="1500" b="0" i="0" u="none" strike="noStrike" dirty="0" err="1">
                <a:solidFill>
                  <a:srgbClr val="000000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핀테크</a:t>
            </a:r>
            <a:r>
              <a:rPr lang="ko-KR" altLang="en-US" sz="1500" b="0" i="0" u="none" strike="noStrike" dirty="0">
                <a:solidFill>
                  <a:srgbClr val="000000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앱을 통해 암호화폐</a:t>
            </a:r>
            <a:r>
              <a:rPr lang="en-US" altLang="ko-KR" sz="1500" b="0" i="0" u="none" strike="noStrike" dirty="0">
                <a:solidFill>
                  <a:srgbClr val="000000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1500" b="0" i="0" u="none" strike="noStrike" dirty="0">
                <a:solidFill>
                  <a:srgbClr val="000000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주식 투자에 자주 접근하나 높은 위험성을 인식하지 못하는 경우가 많습니다</a:t>
            </a:r>
            <a:r>
              <a:rPr lang="en-US" altLang="ko-KR" sz="1500" b="0" i="0" u="none" strike="noStrike" dirty="0">
                <a:solidFill>
                  <a:srgbClr val="000000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 </a:t>
            </a:r>
            <a:r>
              <a:rPr lang="ko-KR" altLang="en-US" sz="1500" b="0" i="0" u="none" strike="noStrike" dirty="0">
                <a:solidFill>
                  <a:srgbClr val="000000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이런 사용자는 투자 성향이 높아도 기초적인 금융 지식이 부족하여 과소비나 무분별한 대출 등으로 재정 문제가 발생할 수 있습니다</a:t>
            </a:r>
            <a:r>
              <a:rPr lang="en-US" altLang="ko-KR" sz="1500" b="0" i="0" u="none" strike="noStrike" dirty="0">
                <a:solidFill>
                  <a:srgbClr val="000000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 </a:t>
            </a:r>
            <a:r>
              <a:rPr lang="ko-KR" altLang="en-US" sz="1500" b="0" i="0" u="none" strike="noStrike" dirty="0" err="1">
                <a:solidFill>
                  <a:srgbClr val="000000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누누드림은</a:t>
            </a:r>
            <a:r>
              <a:rPr lang="ko-KR" altLang="en-US" sz="1500" b="0" i="0" u="none" strike="noStrike" dirty="0">
                <a:solidFill>
                  <a:srgbClr val="000000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이러한 사용자에게 투자 리스크와 기본적인 금융 상식을 먼저 안내하고</a:t>
            </a:r>
            <a:r>
              <a:rPr lang="en-US" altLang="ko-KR" sz="1500" b="0" i="0" u="none" strike="noStrike" dirty="0">
                <a:solidFill>
                  <a:srgbClr val="000000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1500" b="0" i="0" u="none" strike="noStrike" dirty="0">
                <a:solidFill>
                  <a:srgbClr val="000000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안전하고 효율적인 재정 관리 방안을 제안함으로써 금융 이해도를 점진적으로 높일 수 있도록 합니다</a:t>
            </a:r>
            <a:r>
              <a:rPr lang="en-US" altLang="ko-KR" sz="1500" b="0" i="0" u="none" strike="noStrike" dirty="0">
                <a:solidFill>
                  <a:srgbClr val="000000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225D690-3E55-3D26-3268-158143D158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776" y="2437067"/>
            <a:ext cx="3683903" cy="368390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0660CB2-B3B1-FD3E-135A-0F36D765F4CE}"/>
              </a:ext>
            </a:extLst>
          </p:cNvPr>
          <p:cNvSpPr txBox="1"/>
          <p:nvPr/>
        </p:nvSpPr>
        <p:spPr>
          <a:xfrm>
            <a:off x="373805" y="6219752"/>
            <a:ext cx="259398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Open AI, Chat GPT 4.0o </a:t>
            </a:r>
            <a:r>
              <a:rPr lang="ko-KR" altLang="en-US" sz="11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모델 활용</a:t>
            </a:r>
          </a:p>
        </p:txBody>
      </p:sp>
    </p:spTree>
    <p:extLst>
      <p:ext uri="{BB962C8B-B14F-4D97-AF65-F5344CB8AC3E}">
        <p14:creationId xmlns:p14="http://schemas.microsoft.com/office/powerpoint/2010/main" val="9462144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C99DACC-19FD-4508-AB07-E263C95E9FAD}"/>
              </a:ext>
            </a:extLst>
          </p:cNvPr>
          <p:cNvSpPr/>
          <p:nvPr/>
        </p:nvSpPr>
        <p:spPr>
          <a:xfrm>
            <a:off x="373805" y="2351396"/>
            <a:ext cx="11403105" cy="385524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HY견명조" panose="02030600000101010101" pitchFamily="18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D12D6844-EB81-44B9-BC4B-351E065EA2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4513193"/>
              </p:ext>
            </p:extLst>
          </p:nvPr>
        </p:nvGraphicFramePr>
        <p:xfrm>
          <a:off x="551384" y="2492896"/>
          <a:ext cx="10873208" cy="3200352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3624403">
                  <a:extLst>
                    <a:ext uri="{9D8B030D-6E8A-4147-A177-3AD203B41FA5}">
                      <a16:colId xmlns:a16="http://schemas.microsoft.com/office/drawing/2014/main" val="651549330"/>
                    </a:ext>
                  </a:extLst>
                </a:gridCol>
                <a:gridCol w="4178205">
                  <a:extLst>
                    <a:ext uri="{9D8B030D-6E8A-4147-A177-3AD203B41FA5}">
                      <a16:colId xmlns:a16="http://schemas.microsoft.com/office/drawing/2014/main" val="3872677281"/>
                    </a:ext>
                  </a:extLst>
                </a:gridCol>
                <a:gridCol w="3070600">
                  <a:extLst>
                    <a:ext uri="{9D8B030D-6E8A-4147-A177-3AD203B41FA5}">
                      <a16:colId xmlns:a16="http://schemas.microsoft.com/office/drawing/2014/main" val="2087458574"/>
                    </a:ext>
                  </a:extLst>
                </a:gridCol>
              </a:tblGrid>
              <a:tr h="4000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상품명</a:t>
                      </a:r>
                    </a:p>
                  </a:txBody>
                  <a:tcPr>
                    <a:lnL w="6350" cap="flat" cmpd="sng" algn="ctr">
                      <a:solidFill>
                        <a:srgbClr val="7799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799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799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799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이용 예정 플랫폼만 체크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●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rgbClr val="7799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799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799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799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비고</a:t>
                      </a:r>
                      <a:r>
                        <a:rPr lang="en-US" altLang="ko-KR" dirty="0"/>
                        <a:t>(SaaS)</a:t>
                      </a:r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rgbClr val="7799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799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799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799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62254898"/>
                  </a:ext>
                </a:extLst>
              </a:tr>
              <a:tr h="4000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kern="0" dirty="0"/>
                        <a:t>CHEETAH</a:t>
                      </a:r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rgbClr val="7799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799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799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799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rgbClr val="7799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799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799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799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데이터 분석 </a:t>
                      </a:r>
                      <a:endParaRPr lang="ko-KR" altLang="en-US" b="1" dirty="0"/>
                    </a:p>
                  </a:txBody>
                  <a:tcPr>
                    <a:lnL w="6350" cap="flat" cmpd="sng" algn="ctr">
                      <a:solidFill>
                        <a:srgbClr val="7799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799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799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799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1824730"/>
                  </a:ext>
                </a:extLst>
              </a:tr>
              <a:tr h="4000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kern="0" dirty="0" err="1"/>
                        <a:t>DidimAMP</a:t>
                      </a:r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rgbClr val="7799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799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799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799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●</a:t>
                      </a:r>
                    </a:p>
                  </a:txBody>
                  <a:tcPr>
                    <a:lnL w="6350" cap="flat" cmpd="sng" algn="ctr">
                      <a:solidFill>
                        <a:srgbClr val="7799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799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799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799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LLM, RAG </a:t>
                      </a:r>
                      <a:endParaRPr lang="ko-KR" altLang="en-US" b="1" dirty="0"/>
                    </a:p>
                  </a:txBody>
                  <a:tcPr>
                    <a:lnL w="6350" cap="flat" cmpd="sng" algn="ctr">
                      <a:solidFill>
                        <a:srgbClr val="7799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799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799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799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4508692"/>
                  </a:ext>
                </a:extLst>
              </a:tr>
              <a:tr h="4000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SCLAB</a:t>
                      </a:r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rgbClr val="7799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799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799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799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rgbClr val="7799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799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799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799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데이터 시각화 </a:t>
                      </a:r>
                      <a:endParaRPr lang="ko-KR" altLang="en-US" b="1" dirty="0"/>
                    </a:p>
                  </a:txBody>
                  <a:tcPr>
                    <a:lnL w="6350" cap="flat" cmpd="sng" algn="ctr">
                      <a:solidFill>
                        <a:srgbClr val="7799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799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799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799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4770749"/>
                  </a:ext>
                </a:extLst>
              </a:tr>
              <a:tr h="400044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spc="-40" dirty="0">
                          <a:ln>
                            <a:solidFill>
                              <a:srgbClr val="BBE0E3">
                                <a:shade val="50000"/>
                                <a:alpha val="0"/>
                              </a:srgbClr>
                            </a:solidFill>
                          </a:ln>
                        </a:rPr>
                        <a:t>E-GENE</a:t>
                      </a:r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rgbClr val="7799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799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799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799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rgbClr val="7799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799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799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799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LCNC </a:t>
                      </a:r>
                      <a:r>
                        <a:rPr lang="ko-KR" altLang="en-US" dirty="0"/>
                        <a:t>개발  </a:t>
                      </a:r>
                      <a:endParaRPr lang="ko-KR" altLang="en-US" b="1" dirty="0"/>
                    </a:p>
                  </a:txBody>
                  <a:tcPr>
                    <a:lnL w="6350" cap="flat" cmpd="sng" algn="ctr">
                      <a:solidFill>
                        <a:srgbClr val="7799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799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799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799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2229271"/>
                  </a:ext>
                </a:extLst>
              </a:tr>
              <a:tr h="4000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LAMP7</a:t>
                      </a:r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rgbClr val="7799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799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799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799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●</a:t>
                      </a:r>
                    </a:p>
                  </a:txBody>
                  <a:tcPr>
                    <a:lnL w="6350" cap="flat" cmpd="sng" algn="ctr">
                      <a:solidFill>
                        <a:srgbClr val="7799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799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799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799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LCNC </a:t>
                      </a:r>
                      <a:r>
                        <a:rPr lang="ko-KR" altLang="en-US" dirty="0"/>
                        <a:t>개발 </a:t>
                      </a:r>
                      <a:endParaRPr lang="ko-KR" altLang="en-US" b="1" dirty="0"/>
                    </a:p>
                  </a:txBody>
                  <a:tcPr>
                    <a:lnL w="6350" cap="flat" cmpd="sng" algn="ctr">
                      <a:solidFill>
                        <a:srgbClr val="7799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799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799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799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9371637"/>
                  </a:ext>
                </a:extLst>
              </a:tr>
              <a:tr h="4000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Synctree</a:t>
                      </a:r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rgbClr val="7799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799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799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799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●</a:t>
                      </a:r>
                    </a:p>
                  </a:txBody>
                  <a:tcPr>
                    <a:lnL w="6350" cap="flat" cmpd="sng" algn="ctr">
                      <a:solidFill>
                        <a:srgbClr val="7799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799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799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799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블럭코딩</a:t>
                      </a:r>
                      <a:r>
                        <a:rPr lang="en-US" altLang="ko-KR"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API </a:t>
                      </a:r>
                      <a:r>
                        <a:rPr lang="ko-KR" altLang="en-US"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개발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rgbClr val="7799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799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799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799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3159483"/>
                  </a:ext>
                </a:extLst>
              </a:tr>
              <a:tr h="4000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Serengeti Function</a:t>
                      </a:r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rgbClr val="7799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799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799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799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rgbClr val="7799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799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799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799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DevOps, LC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개발</a:t>
                      </a:r>
                    </a:p>
                  </a:txBody>
                  <a:tcPr>
                    <a:lnL w="6350" cap="flat" cmpd="sng" algn="ctr">
                      <a:solidFill>
                        <a:srgbClr val="7799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799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799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799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753633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67C9110D-9E3F-447F-8F88-0EF700324EB4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1740688" y="672194"/>
            <a:ext cx="1957908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lvl="0" indent="-176213" defTabSz="935980" eaLnBrk="1" hangingPunct="1">
              <a:buClr>
                <a:srgbClr val="7F7F7F"/>
              </a:buClr>
              <a:buSzPct val="80000"/>
              <a:defRPr/>
            </a:pPr>
            <a:r>
              <a:rPr kumimoji="0" lang="en-US" altLang="ko-KR" sz="2800" b="1" spc="-40" dirty="0">
                <a:ln>
                  <a:solidFill>
                    <a:srgbClr val="BBE0E3">
                      <a:shade val="50000"/>
                      <a:alpha val="0"/>
                    </a:srgbClr>
                  </a:solidFill>
                </a:ln>
                <a:solidFill>
                  <a:srgbClr val="002239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3. </a:t>
            </a:r>
            <a:r>
              <a:rPr kumimoji="0" lang="ko-KR" altLang="en-US" sz="2800" b="1" spc="-40" dirty="0">
                <a:ln>
                  <a:solidFill>
                    <a:srgbClr val="BBE0E3">
                      <a:shade val="50000"/>
                      <a:alpha val="0"/>
                    </a:srgbClr>
                  </a:solidFill>
                </a:ln>
                <a:solidFill>
                  <a:srgbClr val="002239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상세 설명</a:t>
            </a:r>
            <a:endParaRPr kumimoji="0" lang="en-US" altLang="ko-KR" sz="2800" b="1" spc="-40" dirty="0">
              <a:ln>
                <a:solidFill>
                  <a:srgbClr val="BBE0E3">
                    <a:shade val="50000"/>
                    <a:alpha val="0"/>
                  </a:srgbClr>
                </a:solidFill>
              </a:ln>
              <a:solidFill>
                <a:srgbClr val="002239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3012FF-01DF-4C69-9384-EA379C281DB7}"/>
              </a:ext>
            </a:extLst>
          </p:cNvPr>
          <p:cNvSpPr txBox="1"/>
          <p:nvPr/>
        </p:nvSpPr>
        <p:spPr>
          <a:xfrm>
            <a:off x="373805" y="1657331"/>
            <a:ext cx="2218877" cy="4431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>
                <a:latin typeface="HY견고딕" panose="02030600000101010101" pitchFamily="18" charset="-127"/>
                <a:ea typeface="HY견고딕" panose="02030600000101010101" pitchFamily="18" charset="-127"/>
              </a:rPr>
              <a:t>② 이용 플랫폼 선택</a:t>
            </a:r>
            <a:endParaRPr kumimoji="1" lang="en-US" altLang="ko-KR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971050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9ABE67F-FE01-4CAE-4FBA-D0CFE1A45C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85286" y="2631346"/>
            <a:ext cx="5762901" cy="3389942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A35B9F01-3469-4351-9CB1-D3AD04036EDF}"/>
              </a:ext>
            </a:extLst>
          </p:cNvPr>
          <p:cNvSpPr/>
          <p:nvPr/>
        </p:nvSpPr>
        <p:spPr>
          <a:xfrm>
            <a:off x="373805" y="2351396"/>
            <a:ext cx="11403105" cy="385524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HY견명조" panose="0203060000010101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F7F8271-9553-4ECE-B609-4FA1AAAA31C4}"/>
              </a:ext>
            </a:extLst>
          </p:cNvPr>
          <p:cNvSpPr txBox="1"/>
          <p:nvPr/>
        </p:nvSpPr>
        <p:spPr>
          <a:xfrm>
            <a:off x="373805" y="1657331"/>
            <a:ext cx="3443571" cy="4431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③ 프로토타입 모델</a:t>
            </a:r>
            <a:r>
              <a:rPr kumimoji="1" lang="en-US" altLang="ko-KR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/</a:t>
            </a:r>
            <a:r>
              <a:rPr kumimoji="1" lang="ko-KR" altLang="en-US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서비스 소개</a:t>
            </a:r>
            <a:endParaRPr kumimoji="1" lang="en-US" altLang="ko-KR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8D3EA7-5181-4DD3-AC30-31AB07D18B21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1740688" y="672194"/>
            <a:ext cx="1957908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lvl="0" indent="-176213" defTabSz="935980" eaLnBrk="1" hangingPunct="1">
              <a:buClr>
                <a:srgbClr val="7F7F7F"/>
              </a:buClr>
              <a:buSzPct val="80000"/>
              <a:defRPr/>
            </a:pPr>
            <a:r>
              <a:rPr kumimoji="0" lang="en-US" altLang="ko-KR" sz="2800" b="1" spc="-40" dirty="0">
                <a:ln>
                  <a:solidFill>
                    <a:srgbClr val="BBE0E3">
                      <a:shade val="50000"/>
                      <a:alpha val="0"/>
                    </a:srgbClr>
                  </a:solidFill>
                </a:ln>
                <a:solidFill>
                  <a:srgbClr val="002239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3. </a:t>
            </a:r>
            <a:r>
              <a:rPr kumimoji="0" lang="ko-KR" altLang="en-US" sz="2800" b="1" spc="-40" dirty="0">
                <a:ln>
                  <a:solidFill>
                    <a:srgbClr val="BBE0E3">
                      <a:shade val="50000"/>
                      <a:alpha val="0"/>
                    </a:srgbClr>
                  </a:solidFill>
                </a:ln>
                <a:solidFill>
                  <a:srgbClr val="002239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상세 설명</a:t>
            </a:r>
            <a:endParaRPr kumimoji="0" lang="en-US" altLang="ko-KR" sz="2800" b="1" spc="-40" dirty="0">
              <a:ln>
                <a:solidFill>
                  <a:srgbClr val="BBE0E3">
                    <a:shade val="50000"/>
                    <a:alpha val="0"/>
                  </a:srgbClr>
                </a:solidFill>
              </a:ln>
              <a:solidFill>
                <a:srgbClr val="002239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7804BA-674A-F78E-6D86-3FCC395B859D}"/>
              </a:ext>
            </a:extLst>
          </p:cNvPr>
          <p:cNvSpPr txBox="1"/>
          <p:nvPr/>
        </p:nvSpPr>
        <p:spPr>
          <a:xfrm>
            <a:off x="514970" y="4895872"/>
            <a:ext cx="43586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  <a:hlinkClick r:id="rId3"/>
              </a:rPr>
              <a:t>https://nunudream-dpg.web.app</a:t>
            </a:r>
            <a:endParaRPr lang="en-US" altLang="ko-KR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0D57B8-AD36-0755-0C4F-FB9EE9D0107C}"/>
              </a:ext>
            </a:extLst>
          </p:cNvPr>
          <p:cNvSpPr txBox="1"/>
          <p:nvPr/>
        </p:nvSpPr>
        <p:spPr>
          <a:xfrm>
            <a:off x="426886" y="3326448"/>
            <a:ext cx="455299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400" dirty="0" err="1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누누드림</a:t>
            </a:r>
            <a:r>
              <a:rPr kumimoji="1" lang="ko-KR" altLang="en-US" sz="2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서비스 소개</a:t>
            </a:r>
            <a:endParaRPr kumimoji="1" lang="en-US" altLang="ko-KR" sz="24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endParaRPr kumimoji="1" lang="en-US" altLang="ko-KR" sz="24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r>
              <a:rPr kumimoji="1"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텍스트형태의 </a:t>
            </a:r>
            <a:r>
              <a:rPr kumimoji="1" lang="en-US" altLang="ko-KR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Landing Page</a:t>
            </a:r>
            <a:r>
              <a:rPr kumimoji="1"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로</a:t>
            </a:r>
            <a:r>
              <a:rPr kumimoji="1" lang="en-US" altLang="ko-KR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kumimoji="1"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제작했습니다</a:t>
            </a:r>
            <a:r>
              <a:rPr kumimoji="1" lang="en-US" altLang="ko-KR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</a:t>
            </a:r>
            <a:endParaRPr kumimoji="1" lang="ko-KR" altLang="en-US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CE56D68-916E-8DE6-B6C5-3E4AB721C5D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020436" y="2421930"/>
            <a:ext cx="1656593" cy="3618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3713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CC5EB8-4B0E-8341-3354-211AB96789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>
            <a:extLst>
              <a:ext uri="{FF2B5EF4-FFF2-40B4-BE49-F238E27FC236}">
                <a16:creationId xmlns:a16="http://schemas.microsoft.com/office/drawing/2014/main" id="{559341CA-55BB-1EFE-0177-90B28A708A96}"/>
              </a:ext>
            </a:extLst>
          </p:cNvPr>
          <p:cNvGrpSpPr/>
          <p:nvPr/>
        </p:nvGrpSpPr>
        <p:grpSpPr>
          <a:xfrm>
            <a:off x="2063553" y="1297249"/>
            <a:ext cx="7455465" cy="3679923"/>
            <a:chOff x="2337536" y="1295587"/>
            <a:chExt cx="7136549" cy="3638347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E37BF739-DB85-59F8-FB83-899A2EFE77B3}"/>
                </a:ext>
              </a:extLst>
            </p:cNvPr>
            <p:cNvGrpSpPr/>
            <p:nvPr/>
          </p:nvGrpSpPr>
          <p:grpSpPr>
            <a:xfrm>
              <a:off x="2406463" y="1757252"/>
              <a:ext cx="7067622" cy="3176682"/>
              <a:chOff x="2638709" y="1984923"/>
              <a:chExt cx="7067622" cy="3176682"/>
            </a:xfrm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A52E5B69-35C3-FFEB-0C19-E225CB72DD75}"/>
                  </a:ext>
                </a:extLst>
              </p:cNvPr>
              <p:cNvSpPr/>
              <p:nvPr/>
            </p:nvSpPr>
            <p:spPr>
              <a:xfrm>
                <a:off x="2638709" y="1984923"/>
                <a:ext cx="7067622" cy="3176682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 dirty="0">
                  <a:solidFill>
                    <a:schemeClr val="tx1"/>
                  </a:solidFill>
                  <a:ea typeface="G마켓 산스 Medium" panose="02000000000000000000"/>
                </a:endParaRPr>
              </a:p>
            </p:txBody>
          </p:sp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6855FDB8-555C-63CD-7C05-A23597407A31}"/>
                  </a:ext>
                </a:extLst>
              </p:cNvPr>
              <p:cNvSpPr/>
              <p:nvPr/>
            </p:nvSpPr>
            <p:spPr>
              <a:xfrm>
                <a:off x="7661669" y="2928326"/>
                <a:ext cx="972108" cy="50405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14517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b="1" dirty="0">
                    <a:solidFill>
                      <a:schemeClr val="tx1"/>
                    </a:solidFill>
                    <a:ea typeface="G마켓 산스 Medium" panose="02000000000000000000"/>
                  </a:rPr>
                  <a:t>LLM</a:t>
                </a:r>
                <a:endParaRPr lang="ko-KR" altLang="en-US" sz="2400" b="1" dirty="0">
                  <a:solidFill>
                    <a:schemeClr val="tx1"/>
                  </a:solidFill>
                  <a:ea typeface="G마켓 산스 Medium" panose="02000000000000000000"/>
                </a:endParaRPr>
              </a:p>
            </p:txBody>
          </p:sp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9A1C38CF-C58A-94B1-4EE7-D7B77F046F4A}"/>
                  </a:ext>
                </a:extLst>
              </p:cNvPr>
              <p:cNvSpPr/>
              <p:nvPr/>
            </p:nvSpPr>
            <p:spPr>
              <a:xfrm>
                <a:off x="4960414" y="2033936"/>
                <a:ext cx="1627453" cy="4087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14517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400" b="1" dirty="0" err="1">
                    <a:solidFill>
                      <a:schemeClr val="tx1"/>
                    </a:solidFill>
                    <a:ea typeface="G마켓 산스 Medium" panose="02000000000000000000"/>
                  </a:rPr>
                  <a:t>프롬프팅</a:t>
                </a:r>
                <a:endParaRPr lang="ko-KR" altLang="en-US" sz="2400" b="1" dirty="0">
                  <a:solidFill>
                    <a:schemeClr val="tx1"/>
                  </a:solidFill>
                  <a:ea typeface="G마켓 산스 Medium" panose="02000000000000000000"/>
                </a:endParaRPr>
              </a:p>
            </p:txBody>
          </p:sp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68FC2438-F761-45AD-353D-17F6BFF3116A}"/>
                  </a:ext>
                </a:extLst>
              </p:cNvPr>
              <p:cNvSpPr/>
              <p:nvPr/>
            </p:nvSpPr>
            <p:spPr>
              <a:xfrm>
                <a:off x="6223616" y="3508075"/>
                <a:ext cx="1438052" cy="77912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14517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b="1" dirty="0">
                    <a:solidFill>
                      <a:schemeClr val="tx1"/>
                    </a:solidFill>
                    <a:ea typeface="G마켓 산스 Medium" panose="02000000000000000000"/>
                  </a:rPr>
                  <a:t>Data</a:t>
                </a:r>
              </a:p>
              <a:p>
                <a:pPr algn="ctr"/>
                <a:r>
                  <a:rPr lang="en-US" altLang="ko-KR" sz="2400" b="1" dirty="0">
                    <a:solidFill>
                      <a:schemeClr val="tx1"/>
                    </a:solidFill>
                    <a:ea typeface="G마켓 산스 Medium" panose="02000000000000000000"/>
                  </a:rPr>
                  <a:t>(RAG)</a:t>
                </a:r>
                <a:endParaRPr lang="ko-KR" altLang="en-US" sz="2400" b="1" dirty="0">
                  <a:solidFill>
                    <a:schemeClr val="tx1"/>
                  </a:solidFill>
                  <a:ea typeface="G마켓 산스 Medium" panose="02000000000000000000"/>
                </a:endParaRPr>
              </a:p>
            </p:txBody>
          </p:sp>
          <p:cxnSp>
            <p:nvCxnSpPr>
              <p:cNvPr id="8" name="꺾인 연결선 16">
                <a:extLst>
                  <a:ext uri="{FF2B5EF4-FFF2-40B4-BE49-F238E27FC236}">
                    <a16:creationId xmlns:a16="http://schemas.microsoft.com/office/drawing/2014/main" id="{D0C599FF-D804-87B5-D510-F13C0AA8BE4A}"/>
                  </a:ext>
                </a:extLst>
              </p:cNvPr>
              <p:cNvCxnSpPr>
                <a:cxnSpLocks/>
                <a:stCxn id="6" idx="2"/>
                <a:endCxn id="4" idx="1"/>
              </p:cNvCxnSpPr>
              <p:nvPr/>
            </p:nvCxnSpPr>
            <p:spPr>
              <a:xfrm rot="16200000" flipH="1">
                <a:off x="6349045" y="1867731"/>
                <a:ext cx="737718" cy="1887528"/>
              </a:xfrm>
              <a:prstGeom prst="bentConnector2">
                <a:avLst/>
              </a:prstGeom>
              <a:ln w="38100">
                <a:solidFill>
                  <a:srgbClr val="002239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꺾인 연결선 19">
                <a:extLst>
                  <a:ext uri="{FF2B5EF4-FFF2-40B4-BE49-F238E27FC236}">
                    <a16:creationId xmlns:a16="http://schemas.microsoft.com/office/drawing/2014/main" id="{49479B54-3F96-5F2D-31AD-03AB2281A5E9}"/>
                  </a:ext>
                </a:extLst>
              </p:cNvPr>
              <p:cNvCxnSpPr>
                <a:cxnSpLocks/>
                <a:stCxn id="7" idx="0"/>
                <a:endCxn id="4" idx="1"/>
              </p:cNvCxnSpPr>
              <p:nvPr/>
            </p:nvCxnSpPr>
            <p:spPr>
              <a:xfrm rot="5400000" flipH="1" flipV="1">
                <a:off x="7138295" y="2984702"/>
                <a:ext cx="327721" cy="719027"/>
              </a:xfrm>
              <a:prstGeom prst="bentConnector2">
                <a:avLst/>
              </a:prstGeom>
              <a:ln w="38100">
                <a:solidFill>
                  <a:srgbClr val="002239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4009596E-E024-5C29-EACB-30D4B53A2571}"/>
                </a:ext>
              </a:extLst>
            </p:cNvPr>
            <p:cNvSpPr/>
            <p:nvPr/>
          </p:nvSpPr>
          <p:spPr>
            <a:xfrm>
              <a:off x="2337536" y="1295587"/>
              <a:ext cx="307167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400" b="1" kern="0" dirty="0">
                  <a:solidFill>
                    <a:schemeClr val="accent5">
                      <a:lumMod val="75000"/>
                    </a:schemeClr>
                  </a:solidFill>
                  <a:latin typeface="HY견고딕" panose="02030600000101010101" pitchFamily="18" charset="-127"/>
                  <a:ea typeface="G마켓 산스 Medium" panose="02000000000000000000"/>
                </a:rPr>
                <a:t>LAMP7 / </a:t>
              </a:r>
              <a:r>
                <a:rPr lang="en-US" altLang="ko-KR" sz="2400" b="1" kern="0" dirty="0" err="1">
                  <a:solidFill>
                    <a:schemeClr val="accent5">
                      <a:lumMod val="75000"/>
                    </a:schemeClr>
                  </a:solidFill>
                  <a:latin typeface="HY견고딕" panose="02030600000101010101" pitchFamily="18" charset="-127"/>
                  <a:ea typeface="G마켓 산스 Medium" panose="02000000000000000000"/>
                </a:rPr>
                <a:t>Synctree</a:t>
              </a:r>
              <a:endParaRPr lang="ko-KR" altLang="en-US" sz="2400" b="1" kern="0" dirty="0">
                <a:solidFill>
                  <a:schemeClr val="accent5">
                    <a:lumMod val="75000"/>
                  </a:schemeClr>
                </a:solidFill>
                <a:latin typeface="HY견고딕" panose="02030600000101010101" pitchFamily="18" charset="-127"/>
                <a:ea typeface="G마켓 산스 Medium" panose="02000000000000000000"/>
              </a:endParaRPr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9210F56-BE1A-2417-F903-FD393D840B5F}"/>
              </a:ext>
            </a:extLst>
          </p:cNvPr>
          <p:cNvSpPr/>
          <p:nvPr/>
        </p:nvSpPr>
        <p:spPr>
          <a:xfrm>
            <a:off x="373805" y="1340768"/>
            <a:ext cx="11403105" cy="486587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4000" dirty="0">
              <a:latin typeface="HY견명조" panose="0203060000010101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D02C31-2B06-F9EF-D7B0-CB6456B498D8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1740688" y="672194"/>
            <a:ext cx="5158463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lvl="0" indent="-176213" defTabSz="935980" eaLnBrk="1" hangingPunct="1">
              <a:buClr>
                <a:srgbClr val="7F7F7F"/>
              </a:buClr>
              <a:buSzPct val="80000"/>
              <a:defRPr/>
            </a:pPr>
            <a:r>
              <a:rPr kumimoji="0" lang="en-US" altLang="ko-KR" sz="2800" b="1" spc="-40" dirty="0">
                <a:ln>
                  <a:solidFill>
                    <a:srgbClr val="BBE0E3">
                      <a:shade val="50000"/>
                      <a:alpha val="0"/>
                    </a:srgbClr>
                  </a:solidFill>
                </a:ln>
                <a:solidFill>
                  <a:srgbClr val="002239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4. 2</a:t>
            </a:r>
            <a:r>
              <a:rPr kumimoji="0" lang="ko-KR" altLang="en-US" sz="2800" b="1" spc="-40" dirty="0">
                <a:ln>
                  <a:solidFill>
                    <a:srgbClr val="BBE0E3">
                      <a:shade val="50000"/>
                      <a:alpha val="0"/>
                    </a:srgbClr>
                  </a:solidFill>
                </a:ln>
                <a:solidFill>
                  <a:srgbClr val="002239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박 </a:t>
            </a:r>
            <a:r>
              <a:rPr kumimoji="0" lang="en-US" altLang="ko-KR" sz="2800" b="1" spc="-40" dirty="0">
                <a:ln>
                  <a:solidFill>
                    <a:srgbClr val="BBE0E3">
                      <a:shade val="50000"/>
                      <a:alpha val="0"/>
                    </a:srgbClr>
                  </a:solidFill>
                </a:ln>
                <a:solidFill>
                  <a:srgbClr val="002239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3</a:t>
            </a:r>
            <a:r>
              <a:rPr kumimoji="0" lang="ko-KR" altLang="en-US" sz="2800" b="1" spc="-40" dirty="0">
                <a:ln>
                  <a:solidFill>
                    <a:srgbClr val="BBE0E3">
                      <a:shade val="50000"/>
                      <a:alpha val="0"/>
                    </a:srgbClr>
                  </a:solidFill>
                </a:ln>
                <a:solidFill>
                  <a:srgbClr val="002239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일간 아이디어 구현 방법</a:t>
            </a:r>
            <a:endParaRPr kumimoji="0" lang="en-US" altLang="ko-KR" sz="2800" b="1" spc="-40" dirty="0">
              <a:ln>
                <a:solidFill>
                  <a:srgbClr val="BBE0E3">
                    <a:shade val="50000"/>
                    <a:alpha val="0"/>
                  </a:srgbClr>
                </a:solidFill>
              </a:ln>
              <a:solidFill>
                <a:srgbClr val="002239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78A79039-F013-A64E-B3FC-9BFFA7A6FA94}"/>
              </a:ext>
            </a:extLst>
          </p:cNvPr>
          <p:cNvGrpSpPr/>
          <p:nvPr/>
        </p:nvGrpSpPr>
        <p:grpSpPr>
          <a:xfrm>
            <a:off x="479375" y="3099607"/>
            <a:ext cx="1332149" cy="1735033"/>
            <a:chOff x="875419" y="2811122"/>
            <a:chExt cx="1332149" cy="1735033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7BF3F119-6EF3-F2F8-DFB3-7F93758A52C6}"/>
                </a:ext>
              </a:extLst>
            </p:cNvPr>
            <p:cNvSpPr/>
            <p:nvPr/>
          </p:nvSpPr>
          <p:spPr>
            <a:xfrm>
              <a:off x="875419" y="2811122"/>
              <a:ext cx="1332149" cy="68988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14517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>
                <a:lnSpc>
                  <a:spcPct val="150000"/>
                </a:lnSpc>
              </a:pPr>
              <a:r>
                <a:rPr lang="en-US" altLang="ko-KR" sz="4000" b="1" dirty="0">
                  <a:solidFill>
                    <a:schemeClr val="tx1"/>
                  </a:solidFill>
                  <a:ea typeface="G마켓 산스 Medium" panose="02000000000000000000"/>
                </a:rPr>
                <a:t>User</a:t>
              </a:r>
              <a:endParaRPr lang="ko-KR" altLang="en-US" sz="4000" b="1" dirty="0">
                <a:solidFill>
                  <a:schemeClr val="tx1"/>
                </a:solidFill>
                <a:ea typeface="G마켓 산스 Medium" panose="0200000000000000000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A420F78-9174-BB5F-DFC9-220E71CD37CC}"/>
                </a:ext>
              </a:extLst>
            </p:cNvPr>
            <p:cNvSpPr txBox="1"/>
            <p:nvPr/>
          </p:nvSpPr>
          <p:spPr>
            <a:xfrm>
              <a:off x="875420" y="3511256"/>
              <a:ext cx="1099981" cy="10348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 b="0" i="0" u="none" strike="noStrike" dirty="0">
                  <a:solidFill>
                    <a:srgbClr val="000000"/>
                  </a:solidFill>
                  <a:effectLst/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소득 수준</a:t>
              </a:r>
              <a:endParaRPr lang="en-US" altLang="ko-KR" sz="140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 b="0" i="0" u="none" strike="noStrike" dirty="0">
                  <a:solidFill>
                    <a:srgbClr val="000000"/>
                  </a:solidFill>
                  <a:effectLst/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투자 성향</a:t>
              </a:r>
              <a:endParaRPr lang="en-US" altLang="ko-KR" sz="140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 b="0" i="0" u="none" strike="noStrike" dirty="0">
                  <a:solidFill>
                    <a:srgbClr val="000000"/>
                  </a:solidFill>
                  <a:effectLst/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재정 목표</a:t>
              </a:r>
              <a:endParaRPr lang="en-US" altLang="ko-KR" sz="1400" b="0" i="0" u="none" strike="noStrike" dirty="0">
                <a:solidFill>
                  <a:srgbClr val="000000"/>
                </a:solidFill>
                <a:effectLst/>
                <a:latin typeface="G마켓 산스 Medium" panose="02000000000000000000" pitchFamily="50" charset="-127"/>
                <a:ea typeface="G마켓 산스 Medium" panose="02000000000000000000"/>
              </a:endParaRPr>
            </a:p>
          </p:txBody>
        </p:sp>
      </p:grpSp>
      <p:cxnSp>
        <p:nvCxnSpPr>
          <p:cNvPr id="14" name="꺾인 연결선 15">
            <a:extLst>
              <a:ext uri="{FF2B5EF4-FFF2-40B4-BE49-F238E27FC236}">
                <a16:creationId xmlns:a16="http://schemas.microsoft.com/office/drawing/2014/main" id="{0B5A76CF-1CEE-73C2-AE52-447CAFB19C8D}"/>
              </a:ext>
            </a:extLst>
          </p:cNvPr>
          <p:cNvCxnSpPr>
            <a:cxnSpLocks/>
            <a:stCxn id="12" idx="3"/>
            <a:endCxn id="49" idx="1"/>
          </p:cNvCxnSpPr>
          <p:nvPr/>
        </p:nvCxnSpPr>
        <p:spPr>
          <a:xfrm flipV="1">
            <a:off x="1811524" y="2019099"/>
            <a:ext cx="607738" cy="1425451"/>
          </a:xfrm>
          <a:prstGeom prst="bentConnector3">
            <a:avLst>
              <a:gd name="adj1" fmla="val 31068"/>
            </a:avLst>
          </a:prstGeom>
          <a:ln w="38100">
            <a:solidFill>
              <a:srgbClr val="002239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405E3E5-ADF8-D9AC-9FDB-A21DBF51E522}"/>
              </a:ext>
            </a:extLst>
          </p:cNvPr>
          <p:cNvSpPr txBox="1"/>
          <p:nvPr/>
        </p:nvSpPr>
        <p:spPr>
          <a:xfrm>
            <a:off x="2136930" y="5112288"/>
            <a:ext cx="3031599" cy="10348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ea typeface="G마켓 산스 Medium" panose="02000000000000000000"/>
              </a:rPr>
              <a:t>금융감독원 데이터</a:t>
            </a:r>
            <a:r>
              <a:rPr lang="en-US" altLang="ko-KR" sz="1400" b="1" baseline="30000" dirty="0">
                <a:ea typeface="G마켓 산스 Medium" panose="02000000000000000000"/>
              </a:rPr>
              <a:t>1)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ea typeface="G마켓 산스 Medium" panose="02000000000000000000"/>
              </a:rPr>
              <a:t>사용자가 원하는 상품에 대한 정보</a:t>
            </a:r>
            <a:endParaRPr lang="en-US" altLang="ko-KR" sz="1400" dirty="0">
              <a:ea typeface="G마켓 산스 Medium" panose="0200000000000000000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ea typeface="G마켓 산스 Medium" panose="02000000000000000000"/>
              </a:rPr>
              <a:t>혜택</a:t>
            </a:r>
            <a:r>
              <a:rPr lang="en-US" altLang="ko-KR" sz="1400" dirty="0">
                <a:ea typeface="G마켓 산스 Medium" panose="02000000000000000000"/>
              </a:rPr>
              <a:t>, </a:t>
            </a:r>
            <a:r>
              <a:rPr lang="ko-KR" altLang="en-US" sz="1400" dirty="0">
                <a:ea typeface="G마켓 산스 Medium" panose="02000000000000000000"/>
              </a:rPr>
              <a:t>비용을 계산할 수 있는 정보</a:t>
            </a:r>
            <a:endParaRPr lang="en-US" altLang="ko-KR" sz="1400" dirty="0">
              <a:ea typeface="G마켓 산스 Medium" panose="02000000000000000000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CB6E6B32-489E-74EF-7554-DD89C57FB04C}"/>
              </a:ext>
            </a:extLst>
          </p:cNvPr>
          <p:cNvGrpSpPr/>
          <p:nvPr/>
        </p:nvGrpSpPr>
        <p:grpSpPr>
          <a:xfrm>
            <a:off x="9701939" y="2150268"/>
            <a:ext cx="1998832" cy="2333626"/>
            <a:chOff x="8987594" y="2779306"/>
            <a:chExt cx="1998832" cy="2333626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794F4192-FF49-43A5-65D6-2E12ACC3F9C7}"/>
                </a:ext>
              </a:extLst>
            </p:cNvPr>
            <p:cNvSpPr/>
            <p:nvPr/>
          </p:nvSpPr>
          <p:spPr>
            <a:xfrm>
              <a:off x="9018037" y="2779306"/>
              <a:ext cx="1944217" cy="575017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14517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altLang="ko-KR" sz="4000" b="1" dirty="0">
                  <a:solidFill>
                    <a:schemeClr val="tx1"/>
                  </a:solidFill>
                  <a:ea typeface="G마켓 산스 Medium" panose="02000000000000000000"/>
                </a:rPr>
                <a:t>Output</a:t>
              </a:r>
              <a:endParaRPr lang="ko-KR" altLang="en-US" sz="4000" b="1" dirty="0">
                <a:solidFill>
                  <a:schemeClr val="tx1"/>
                </a:solidFill>
                <a:ea typeface="G마켓 산스 Medium" panose="0200000000000000000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452EA26-091E-3C20-A076-10BF0410C68D}"/>
                </a:ext>
              </a:extLst>
            </p:cNvPr>
            <p:cNvSpPr txBox="1"/>
            <p:nvPr/>
          </p:nvSpPr>
          <p:spPr>
            <a:xfrm>
              <a:off x="8987594" y="3431703"/>
              <a:ext cx="1998832" cy="16812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ea typeface="G마켓 산스 Medium" panose="02000000000000000000"/>
                </a:rPr>
                <a:t>금융 상품 추천</a:t>
              </a:r>
              <a:endParaRPr lang="en-US" altLang="ko-KR" sz="1400" dirty="0">
                <a:ea typeface="G마켓 산스 Medium" panose="02000000000000000000"/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ea typeface="G마켓 산스 Medium" panose="02000000000000000000"/>
                </a:rPr>
                <a:t>금융 상품 혜택 계산</a:t>
              </a:r>
              <a:endParaRPr lang="en-US" altLang="ko-KR" sz="1400" dirty="0">
                <a:ea typeface="G마켓 산스 Medium" panose="02000000000000000000"/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ea typeface="G마켓 산스 Medium" panose="02000000000000000000"/>
                </a:rPr>
                <a:t>상품 출처 제공</a:t>
              </a:r>
              <a:endParaRPr lang="en-US" altLang="ko-KR" sz="1400" dirty="0">
                <a:ea typeface="G마켓 산스 Medium" panose="02000000000000000000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400" dirty="0">
                  <a:ea typeface="G마켓 산스 Medium" panose="02000000000000000000"/>
                </a:rPr>
                <a:t>(</a:t>
              </a:r>
              <a:r>
                <a:rPr lang="ko-KR" altLang="en-US" sz="1400" dirty="0">
                  <a:ea typeface="G마켓 산스 Medium" panose="02000000000000000000"/>
                </a:rPr>
                <a:t>추가 확인 가능한</a:t>
              </a:r>
              <a:endParaRPr lang="en-US" altLang="ko-KR" sz="1400" dirty="0">
                <a:ea typeface="G마켓 산스 Medium" panose="02000000000000000000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400" dirty="0">
                  <a:ea typeface="G마켓 산스 Medium" panose="02000000000000000000"/>
                </a:rPr>
                <a:t>링크 제공</a:t>
              </a:r>
              <a:r>
                <a:rPr lang="en-US" altLang="ko-KR" sz="1400" dirty="0">
                  <a:ea typeface="G마켓 산스 Medium" panose="02000000000000000000"/>
                </a:rPr>
                <a:t>)</a:t>
              </a:r>
              <a:endParaRPr lang="ko-KR" altLang="en-US" sz="1400" dirty="0">
                <a:ea typeface="G마켓 산스 Medium" panose="02000000000000000000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138F69E2-CB17-6DA7-DB2C-0253C3149F38}"/>
              </a:ext>
            </a:extLst>
          </p:cNvPr>
          <p:cNvGrpSpPr/>
          <p:nvPr/>
        </p:nvGrpSpPr>
        <p:grpSpPr>
          <a:xfrm>
            <a:off x="5635243" y="2114143"/>
            <a:ext cx="3263542" cy="2278332"/>
            <a:chOff x="4150338" y="2822013"/>
            <a:chExt cx="2869714" cy="1876536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6C5CAB65-3755-F58D-DCFF-E88BE4F70B1F}"/>
                </a:ext>
              </a:extLst>
            </p:cNvPr>
            <p:cNvSpPr/>
            <p:nvPr/>
          </p:nvSpPr>
          <p:spPr>
            <a:xfrm>
              <a:off x="4821861" y="2822013"/>
              <a:ext cx="1861407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400" b="1" kern="0" dirty="0" err="1">
                  <a:solidFill>
                    <a:schemeClr val="accent5">
                      <a:lumMod val="75000"/>
                    </a:schemeClr>
                  </a:solidFill>
                  <a:latin typeface="HY견고딕" panose="02030600000101010101" pitchFamily="18" charset="-127"/>
                  <a:ea typeface="G마켓 산스 Medium" panose="02000000000000000000"/>
                </a:rPr>
                <a:t>DidimAMP</a:t>
              </a:r>
              <a:endParaRPr lang="ko-KR" altLang="en-US" sz="2400" dirty="0">
                <a:solidFill>
                  <a:schemeClr val="accent5">
                    <a:lumMod val="75000"/>
                  </a:schemeClr>
                </a:solidFill>
                <a:ea typeface="G마켓 산스 Medium" panose="02000000000000000000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52473544-5316-C88A-2A34-40BB4E5C781A}"/>
                </a:ext>
              </a:extLst>
            </p:cNvPr>
            <p:cNvSpPr/>
            <p:nvPr/>
          </p:nvSpPr>
          <p:spPr>
            <a:xfrm>
              <a:off x="4150338" y="3187497"/>
              <a:ext cx="2869714" cy="1511052"/>
            </a:xfrm>
            <a:prstGeom prst="rect">
              <a:avLst/>
            </a:prstGeom>
            <a:noFill/>
            <a:ln w="19050"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>
                <a:ea typeface="G마켓 산스 Medium" panose="02000000000000000000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F872D9C0-EF0D-BA45-986F-570E77A70CDC}"/>
              </a:ext>
            </a:extLst>
          </p:cNvPr>
          <p:cNvSpPr txBox="1"/>
          <p:nvPr/>
        </p:nvSpPr>
        <p:spPr>
          <a:xfrm>
            <a:off x="373805" y="6205833"/>
            <a:ext cx="6096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1) </a:t>
            </a:r>
            <a:r>
              <a:rPr lang="ko-KR" altLang="en-US" sz="11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https://finlife.fss.or.kr/finlife/main/main.do?menuNo=700000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807F0CD-9D11-A654-076A-9C64FEABF42C}"/>
              </a:ext>
            </a:extLst>
          </p:cNvPr>
          <p:cNvSpPr txBox="1"/>
          <p:nvPr/>
        </p:nvSpPr>
        <p:spPr>
          <a:xfrm>
            <a:off x="5699956" y="5130195"/>
            <a:ext cx="6013185" cy="10348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ea typeface="G마켓 산스 Medium" panose="02000000000000000000"/>
              </a:rPr>
              <a:t>사용자 개인정보 데이터</a:t>
            </a:r>
            <a:r>
              <a:rPr lang="en-US" altLang="ko-KR" sz="1400" b="1" dirty="0">
                <a:ea typeface="G마켓 산스 Medium" panose="02000000000000000000"/>
              </a:rPr>
              <a:t>(</a:t>
            </a:r>
            <a:r>
              <a:rPr lang="ko-KR" altLang="en-US" sz="1400" b="1" dirty="0">
                <a:ea typeface="G마켓 산스 Medium" panose="02000000000000000000"/>
              </a:rPr>
              <a:t>확장 기능</a:t>
            </a:r>
            <a:r>
              <a:rPr lang="en-US" altLang="ko-KR" sz="1400" b="1" dirty="0">
                <a:ea typeface="G마켓 산스 Medium" panose="02000000000000000000"/>
              </a:rPr>
              <a:t>)</a:t>
            </a:r>
            <a:endParaRPr lang="en-US" altLang="ko-KR" sz="1400" b="1" baseline="30000" dirty="0">
              <a:ea typeface="G마켓 산스 Medium" panose="0200000000000000000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ea typeface="G마켓 산스 Medium" panose="02000000000000000000"/>
              </a:rPr>
              <a:t>정부 </a:t>
            </a:r>
            <a:r>
              <a:rPr lang="en-US" altLang="ko-KR" sz="1400" dirty="0">
                <a:ea typeface="G마켓 산스 Medium" panose="02000000000000000000"/>
              </a:rPr>
              <a:t>24</a:t>
            </a:r>
            <a:r>
              <a:rPr lang="ko-KR" altLang="en-US" sz="1400" dirty="0">
                <a:ea typeface="G마켓 산스 Medium" panose="02000000000000000000"/>
              </a:rPr>
              <a:t>와 같은 정부 플랫폼을 기반</a:t>
            </a:r>
            <a:r>
              <a:rPr lang="en-US" altLang="ko-KR" sz="1400" dirty="0">
                <a:ea typeface="G마켓 산스 Medium" panose="02000000000000000000"/>
              </a:rPr>
              <a:t>(</a:t>
            </a:r>
            <a:r>
              <a:rPr lang="ko-KR" altLang="en-US" sz="1400" dirty="0">
                <a:ea typeface="G마켓 산스 Medium" panose="02000000000000000000"/>
              </a:rPr>
              <a:t>협업</a:t>
            </a:r>
            <a:r>
              <a:rPr lang="en-US" altLang="ko-KR" sz="1400" dirty="0">
                <a:ea typeface="G마켓 산스 Medium" panose="02000000000000000000"/>
              </a:rPr>
              <a:t>)</a:t>
            </a:r>
            <a:r>
              <a:rPr lang="ko-KR" altLang="en-US" sz="1400" dirty="0">
                <a:ea typeface="G마켓 산스 Medium" panose="02000000000000000000"/>
              </a:rPr>
              <a:t>으로 서비스가 동작한다는 가정</a:t>
            </a:r>
            <a:endParaRPr lang="en-US" altLang="ko-KR" sz="1400" dirty="0">
              <a:ea typeface="G마켓 산스 Medium" panose="0200000000000000000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ea typeface="G마켓 산스 Medium" panose="02000000000000000000"/>
              </a:rPr>
              <a:t>간단한 로그인을 통해 사용자의 소득 수준과 같은 다양한 정보 활용</a:t>
            </a:r>
            <a:endParaRPr lang="en-US" altLang="ko-KR" sz="1400" dirty="0">
              <a:ea typeface="G마켓 산스 Medium" panose="02000000000000000000"/>
            </a:endParaRPr>
          </a:p>
        </p:txBody>
      </p:sp>
      <p:cxnSp>
        <p:nvCxnSpPr>
          <p:cNvPr id="40" name="연결선: 꺾임 39">
            <a:extLst>
              <a:ext uri="{FF2B5EF4-FFF2-40B4-BE49-F238E27FC236}">
                <a16:creationId xmlns:a16="http://schemas.microsoft.com/office/drawing/2014/main" id="{53A24643-4598-FADE-D126-1DA490528492}"/>
              </a:ext>
            </a:extLst>
          </p:cNvPr>
          <p:cNvCxnSpPr>
            <a:cxnSpLocks/>
            <a:endCxn id="7" idx="2"/>
          </p:cNvCxnSpPr>
          <p:nvPr/>
        </p:nvCxnSpPr>
        <p:spPr>
          <a:xfrm rot="16200000" flipV="1">
            <a:off x="6612176" y="4112421"/>
            <a:ext cx="1114496" cy="1075195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1">
                <a:lumMod val="40000"/>
                <a:lumOff val="60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FF250CF2-1C0C-70DC-D068-0B02939157DD}"/>
              </a:ext>
            </a:extLst>
          </p:cNvPr>
          <p:cNvSpPr/>
          <p:nvPr/>
        </p:nvSpPr>
        <p:spPr>
          <a:xfrm>
            <a:off x="2987994" y="3277978"/>
            <a:ext cx="1700180" cy="783210"/>
          </a:xfrm>
          <a:prstGeom prst="rect">
            <a:avLst/>
          </a:prstGeom>
          <a:solidFill>
            <a:schemeClr val="bg1"/>
          </a:solidFill>
          <a:ln>
            <a:solidFill>
              <a:srgbClr val="1451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solidFill>
                  <a:schemeClr val="tx1"/>
                </a:solidFill>
                <a:ea typeface="G마켓 산스 Medium" panose="02000000000000000000"/>
              </a:rPr>
              <a:t>혜택</a:t>
            </a:r>
            <a:r>
              <a:rPr lang="en-US" altLang="ko-KR" sz="2400" b="1" dirty="0">
                <a:solidFill>
                  <a:schemeClr val="tx1"/>
                </a:solidFill>
                <a:ea typeface="G마켓 산스 Medium" panose="02000000000000000000"/>
              </a:rPr>
              <a:t>/</a:t>
            </a:r>
            <a:r>
              <a:rPr lang="ko-KR" altLang="en-US" sz="2400" b="1" dirty="0">
                <a:solidFill>
                  <a:schemeClr val="tx1"/>
                </a:solidFill>
                <a:ea typeface="G마켓 산스 Medium" panose="02000000000000000000"/>
              </a:rPr>
              <a:t>비용 산정</a:t>
            </a:r>
          </a:p>
        </p:txBody>
      </p:sp>
      <p:cxnSp>
        <p:nvCxnSpPr>
          <p:cNvPr id="63" name="꺾인 연결선 16">
            <a:extLst>
              <a:ext uri="{FF2B5EF4-FFF2-40B4-BE49-F238E27FC236}">
                <a16:creationId xmlns:a16="http://schemas.microsoft.com/office/drawing/2014/main" id="{BB2EA848-5DCD-8204-7923-683380C59EB6}"/>
              </a:ext>
            </a:extLst>
          </p:cNvPr>
          <p:cNvCxnSpPr>
            <a:cxnSpLocks/>
            <a:endCxn id="62" idx="1"/>
          </p:cNvCxnSpPr>
          <p:nvPr/>
        </p:nvCxnSpPr>
        <p:spPr>
          <a:xfrm rot="16200000" flipH="1">
            <a:off x="2079511" y="2761099"/>
            <a:ext cx="1461599" cy="355368"/>
          </a:xfrm>
          <a:prstGeom prst="bentConnector2">
            <a:avLst/>
          </a:prstGeom>
          <a:ln w="38100">
            <a:solidFill>
              <a:srgbClr val="002239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96A95BF8-426D-D854-1C70-44ECC87929FB}"/>
              </a:ext>
            </a:extLst>
          </p:cNvPr>
          <p:cNvSpPr/>
          <p:nvPr/>
        </p:nvSpPr>
        <p:spPr>
          <a:xfrm>
            <a:off x="2419262" y="1830214"/>
            <a:ext cx="1700180" cy="377770"/>
          </a:xfrm>
          <a:prstGeom prst="rect">
            <a:avLst/>
          </a:prstGeom>
          <a:solidFill>
            <a:schemeClr val="bg1"/>
          </a:solidFill>
          <a:ln>
            <a:solidFill>
              <a:srgbClr val="1451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solidFill>
                  <a:schemeClr val="tx1"/>
                </a:solidFill>
                <a:ea typeface="G마켓 산스 Medium" panose="02000000000000000000"/>
              </a:rPr>
              <a:t>입력 정제</a:t>
            </a:r>
          </a:p>
        </p:txBody>
      </p:sp>
      <p:cxnSp>
        <p:nvCxnSpPr>
          <p:cNvPr id="82" name="꺾인 연결선 15">
            <a:extLst>
              <a:ext uri="{FF2B5EF4-FFF2-40B4-BE49-F238E27FC236}">
                <a16:creationId xmlns:a16="http://schemas.microsoft.com/office/drawing/2014/main" id="{EEAE0F2B-1532-DE7E-85B1-8FB242A9862A}"/>
              </a:ext>
            </a:extLst>
          </p:cNvPr>
          <p:cNvCxnSpPr>
            <a:cxnSpLocks/>
            <a:stCxn id="49" idx="3"/>
            <a:endCxn id="6" idx="1"/>
          </p:cNvCxnSpPr>
          <p:nvPr/>
        </p:nvCxnSpPr>
        <p:spPr>
          <a:xfrm>
            <a:off x="4119442" y="2019099"/>
            <a:ext cx="441575" cy="1349"/>
          </a:xfrm>
          <a:prstGeom prst="bentConnector3">
            <a:avLst>
              <a:gd name="adj1" fmla="val 50000"/>
            </a:avLst>
          </a:prstGeom>
          <a:ln w="38100">
            <a:solidFill>
              <a:srgbClr val="002239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꺾인 연결선 16">
            <a:extLst>
              <a:ext uri="{FF2B5EF4-FFF2-40B4-BE49-F238E27FC236}">
                <a16:creationId xmlns:a16="http://schemas.microsoft.com/office/drawing/2014/main" id="{4EE9D328-7C75-35B4-3621-4F19BBE91376}"/>
              </a:ext>
            </a:extLst>
          </p:cNvPr>
          <p:cNvCxnSpPr>
            <a:cxnSpLocks/>
            <a:stCxn id="62" idx="0"/>
            <a:endCxn id="4" idx="1"/>
          </p:cNvCxnSpPr>
          <p:nvPr/>
        </p:nvCxnSpPr>
        <p:spPr>
          <a:xfrm rot="5400000" flipH="1" flipV="1">
            <a:off x="5458186" y="1353180"/>
            <a:ext cx="304697" cy="3544901"/>
          </a:xfrm>
          <a:prstGeom prst="bentConnector2">
            <a:avLst/>
          </a:prstGeom>
          <a:ln w="38100">
            <a:solidFill>
              <a:srgbClr val="002239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연결선: 꺾임 137">
            <a:extLst>
              <a:ext uri="{FF2B5EF4-FFF2-40B4-BE49-F238E27FC236}">
                <a16:creationId xmlns:a16="http://schemas.microsoft.com/office/drawing/2014/main" id="{9B9D243F-5103-C633-2D37-D4E38E4C9AC4}"/>
              </a:ext>
            </a:extLst>
          </p:cNvPr>
          <p:cNvCxnSpPr>
            <a:cxnSpLocks/>
            <a:stCxn id="4" idx="3"/>
            <a:endCxn id="18" idx="1"/>
          </p:cNvCxnSpPr>
          <p:nvPr/>
        </p:nvCxnSpPr>
        <p:spPr>
          <a:xfrm flipV="1">
            <a:off x="8398534" y="2437777"/>
            <a:ext cx="1333848" cy="535504"/>
          </a:xfrm>
          <a:prstGeom prst="bentConnector3">
            <a:avLst>
              <a:gd name="adj1" fmla="val 50000"/>
            </a:avLst>
          </a:prstGeom>
          <a:ln w="38100">
            <a:solidFill>
              <a:srgbClr val="4472C4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4BCFBC11-093F-DA52-307B-C19B0B0F5420}"/>
              </a:ext>
            </a:extLst>
          </p:cNvPr>
          <p:cNvCxnSpPr>
            <a:cxnSpLocks/>
            <a:stCxn id="16" idx="0"/>
            <a:endCxn id="62" idx="2"/>
          </p:cNvCxnSpPr>
          <p:nvPr/>
        </p:nvCxnSpPr>
        <p:spPr>
          <a:xfrm rot="5400000" flipH="1" flipV="1">
            <a:off x="3219857" y="4494061"/>
            <a:ext cx="1051100" cy="185354"/>
          </a:xfrm>
          <a:prstGeom prst="bentConnector3">
            <a:avLst>
              <a:gd name="adj1" fmla="val 43663"/>
            </a:avLst>
          </a:prstGeom>
          <a:ln w="38100">
            <a:solidFill>
              <a:srgbClr val="4472C4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연결선: 꺾임 70">
            <a:extLst>
              <a:ext uri="{FF2B5EF4-FFF2-40B4-BE49-F238E27FC236}">
                <a16:creationId xmlns:a16="http://schemas.microsoft.com/office/drawing/2014/main" id="{2557DAAD-3EAE-582E-DCAB-20EA92BA81C0}"/>
              </a:ext>
            </a:extLst>
          </p:cNvPr>
          <p:cNvCxnSpPr>
            <a:cxnSpLocks/>
            <a:stCxn id="16" idx="0"/>
            <a:endCxn id="7" idx="2"/>
          </p:cNvCxnSpPr>
          <p:nvPr/>
        </p:nvCxnSpPr>
        <p:spPr>
          <a:xfrm rot="5400000" flipH="1" flipV="1">
            <a:off x="4632520" y="3112982"/>
            <a:ext cx="1019517" cy="2979096"/>
          </a:xfrm>
          <a:prstGeom prst="bentConnector3">
            <a:avLst>
              <a:gd name="adj1" fmla="val 44654"/>
            </a:avLst>
          </a:prstGeom>
          <a:ln w="38100">
            <a:solidFill>
              <a:srgbClr val="4472C4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27972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E8A0AF-8F50-9B11-E971-00CEFCCA78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88A8722C-D06E-4F62-45E7-F3A3B7A29072}"/>
              </a:ext>
            </a:extLst>
          </p:cNvPr>
          <p:cNvSpPr/>
          <p:nvPr/>
        </p:nvSpPr>
        <p:spPr>
          <a:xfrm>
            <a:off x="1595500" y="2186582"/>
            <a:ext cx="2862925" cy="2201293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solidFill>
                <a:schemeClr val="tx1"/>
              </a:solidFill>
              <a:ea typeface="G마켓 산스 Medium" panose="0200000000000000000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8C82E3BB-DF4E-E040-9408-2D2C331C8D30}"/>
              </a:ext>
            </a:extLst>
          </p:cNvPr>
          <p:cNvSpPr/>
          <p:nvPr/>
        </p:nvSpPr>
        <p:spPr>
          <a:xfrm>
            <a:off x="1531898" y="1742063"/>
            <a:ext cx="307167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kern="0" dirty="0">
                <a:solidFill>
                  <a:schemeClr val="accent5">
                    <a:lumMod val="75000"/>
                  </a:schemeClr>
                </a:solidFill>
                <a:latin typeface="HY견고딕" panose="02030600000101010101" pitchFamily="18" charset="-127"/>
                <a:ea typeface="G마켓 산스 Medium" panose="02000000000000000000"/>
              </a:rPr>
              <a:t>LAMP7 / </a:t>
            </a:r>
            <a:r>
              <a:rPr lang="en-US" altLang="ko-KR" sz="2400" b="1" kern="0" dirty="0" err="1">
                <a:solidFill>
                  <a:schemeClr val="accent5">
                    <a:lumMod val="75000"/>
                  </a:schemeClr>
                </a:solidFill>
                <a:latin typeface="HY견고딕" panose="02030600000101010101" pitchFamily="18" charset="-127"/>
                <a:ea typeface="G마켓 산스 Medium" panose="02000000000000000000"/>
              </a:rPr>
              <a:t>Synctree</a:t>
            </a:r>
            <a:endParaRPr lang="ko-KR" altLang="en-US" sz="2400" b="1" kern="0" dirty="0">
              <a:solidFill>
                <a:schemeClr val="accent5">
                  <a:lumMod val="75000"/>
                </a:schemeClr>
              </a:solidFill>
              <a:latin typeface="HY견고딕" panose="02030600000101010101" pitchFamily="18" charset="-127"/>
              <a:ea typeface="G마켓 산스 Medium" panose="0200000000000000000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BA34769-317E-CF9B-6EDB-32E78E426563}"/>
              </a:ext>
            </a:extLst>
          </p:cNvPr>
          <p:cNvSpPr/>
          <p:nvPr/>
        </p:nvSpPr>
        <p:spPr>
          <a:xfrm>
            <a:off x="373805" y="1340768"/>
            <a:ext cx="11403105" cy="486587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4000" dirty="0">
              <a:latin typeface="HY견명조" panose="0203060000010101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6F5FC8-93D6-74DA-543C-6263DE5C173E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1740688" y="672194"/>
            <a:ext cx="5158463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lvl="0" indent="-176213" defTabSz="935980" eaLnBrk="1" hangingPunct="1">
              <a:buClr>
                <a:srgbClr val="7F7F7F"/>
              </a:buClr>
              <a:buSzPct val="80000"/>
              <a:defRPr/>
            </a:pPr>
            <a:r>
              <a:rPr kumimoji="0" lang="en-US" altLang="ko-KR" sz="2800" b="1" spc="-40" dirty="0">
                <a:ln>
                  <a:solidFill>
                    <a:srgbClr val="BBE0E3">
                      <a:shade val="50000"/>
                      <a:alpha val="0"/>
                    </a:srgbClr>
                  </a:solidFill>
                </a:ln>
                <a:solidFill>
                  <a:srgbClr val="002239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4. 2</a:t>
            </a:r>
            <a:r>
              <a:rPr kumimoji="0" lang="ko-KR" altLang="en-US" sz="2800" b="1" spc="-40" dirty="0">
                <a:ln>
                  <a:solidFill>
                    <a:srgbClr val="BBE0E3">
                      <a:shade val="50000"/>
                      <a:alpha val="0"/>
                    </a:srgbClr>
                  </a:solidFill>
                </a:ln>
                <a:solidFill>
                  <a:srgbClr val="002239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박 </a:t>
            </a:r>
            <a:r>
              <a:rPr kumimoji="0" lang="en-US" altLang="ko-KR" sz="2800" b="1" spc="-40" dirty="0">
                <a:ln>
                  <a:solidFill>
                    <a:srgbClr val="BBE0E3">
                      <a:shade val="50000"/>
                      <a:alpha val="0"/>
                    </a:srgbClr>
                  </a:solidFill>
                </a:ln>
                <a:solidFill>
                  <a:srgbClr val="002239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3</a:t>
            </a:r>
            <a:r>
              <a:rPr kumimoji="0" lang="ko-KR" altLang="en-US" sz="2800" b="1" spc="-40" dirty="0">
                <a:ln>
                  <a:solidFill>
                    <a:srgbClr val="BBE0E3">
                      <a:shade val="50000"/>
                      <a:alpha val="0"/>
                    </a:srgbClr>
                  </a:solidFill>
                </a:ln>
                <a:solidFill>
                  <a:srgbClr val="002239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일간 아이디어 구현 방법</a:t>
            </a:r>
            <a:endParaRPr kumimoji="0" lang="en-US" altLang="ko-KR" sz="2800" b="1" spc="-40" dirty="0">
              <a:ln>
                <a:solidFill>
                  <a:srgbClr val="BBE0E3">
                    <a:shade val="50000"/>
                    <a:alpha val="0"/>
                  </a:srgbClr>
                </a:solidFill>
              </a:ln>
              <a:solidFill>
                <a:srgbClr val="002239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9EBAE24-6E06-8D98-31E0-8ABFC8064226}"/>
              </a:ext>
            </a:extLst>
          </p:cNvPr>
          <p:cNvSpPr/>
          <p:nvPr/>
        </p:nvSpPr>
        <p:spPr>
          <a:xfrm>
            <a:off x="425501" y="3035201"/>
            <a:ext cx="876410" cy="504056"/>
          </a:xfrm>
          <a:prstGeom prst="rect">
            <a:avLst/>
          </a:prstGeom>
          <a:solidFill>
            <a:schemeClr val="bg1"/>
          </a:solidFill>
          <a:ln>
            <a:solidFill>
              <a:srgbClr val="1451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>
              <a:lnSpc>
                <a:spcPct val="150000"/>
              </a:lnSpc>
            </a:pPr>
            <a:r>
              <a:rPr lang="en-US" altLang="ko-KR" sz="2400" b="1" dirty="0">
                <a:solidFill>
                  <a:schemeClr val="tx1"/>
                </a:solidFill>
                <a:ea typeface="G마켓 산스 Medium" panose="02000000000000000000"/>
              </a:rPr>
              <a:t>User</a:t>
            </a:r>
            <a:endParaRPr lang="ko-KR" altLang="en-US" sz="2400" b="1" dirty="0">
              <a:solidFill>
                <a:schemeClr val="tx1"/>
              </a:solidFill>
              <a:ea typeface="G마켓 산스 Medium" panose="0200000000000000000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1F72D30-18A6-090A-CB7C-2ECF0564A923}"/>
              </a:ext>
            </a:extLst>
          </p:cNvPr>
          <p:cNvSpPr txBox="1"/>
          <p:nvPr/>
        </p:nvSpPr>
        <p:spPr>
          <a:xfrm>
            <a:off x="638237" y="5180598"/>
            <a:ext cx="1782860" cy="388568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ea typeface="G마켓 산스 Medium" panose="02000000000000000000"/>
              </a:rPr>
              <a:t>금융감독원 데이터</a:t>
            </a:r>
            <a:r>
              <a:rPr lang="en-US" altLang="ko-KR" sz="1400" b="1" baseline="30000">
                <a:ea typeface="G마켓 산스 Medium" panose="02000000000000000000"/>
              </a:rPr>
              <a:t>1)</a:t>
            </a:r>
            <a:endParaRPr lang="en-US" altLang="ko-KR" sz="1400" b="1" baseline="30000" dirty="0">
              <a:ea typeface="G마켓 산스 Medium" panose="0200000000000000000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0828580-0B6B-E31F-5A5B-2DD996EB1D5D}"/>
              </a:ext>
            </a:extLst>
          </p:cNvPr>
          <p:cNvSpPr/>
          <p:nvPr/>
        </p:nvSpPr>
        <p:spPr>
          <a:xfrm>
            <a:off x="4741914" y="3035201"/>
            <a:ext cx="1226493" cy="504056"/>
          </a:xfrm>
          <a:prstGeom prst="rect">
            <a:avLst/>
          </a:prstGeom>
          <a:solidFill>
            <a:schemeClr val="bg1"/>
          </a:solidFill>
          <a:ln>
            <a:solidFill>
              <a:srgbClr val="1451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tx1"/>
                </a:solidFill>
                <a:ea typeface="G마켓 산스 Medium" panose="02000000000000000000"/>
              </a:rPr>
              <a:t>Output</a:t>
            </a:r>
            <a:endParaRPr lang="ko-KR" altLang="en-US" sz="2400" b="1" dirty="0">
              <a:solidFill>
                <a:schemeClr val="tx1"/>
              </a:solidFill>
              <a:ea typeface="G마켓 산스 Medium" panose="02000000000000000000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7283B488-1F13-9251-4769-D9E426B47951}"/>
              </a:ext>
            </a:extLst>
          </p:cNvPr>
          <p:cNvGrpSpPr/>
          <p:nvPr/>
        </p:nvGrpSpPr>
        <p:grpSpPr>
          <a:xfrm>
            <a:off x="2273566" y="2412555"/>
            <a:ext cx="1861407" cy="1872164"/>
            <a:chOff x="4141005" y="2194564"/>
            <a:chExt cx="1861407" cy="1872164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BEE95B59-2C03-172D-6355-A7030DD719DB}"/>
                </a:ext>
              </a:extLst>
            </p:cNvPr>
            <p:cNvSpPr/>
            <p:nvPr/>
          </p:nvSpPr>
          <p:spPr>
            <a:xfrm>
              <a:off x="4141005" y="2194564"/>
              <a:ext cx="1861407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400" b="1" kern="0" dirty="0" err="1">
                  <a:solidFill>
                    <a:schemeClr val="accent5">
                      <a:lumMod val="75000"/>
                    </a:schemeClr>
                  </a:solidFill>
                  <a:latin typeface="HY견고딕" panose="02030600000101010101" pitchFamily="18" charset="-127"/>
                  <a:ea typeface="G마켓 산스 Medium" panose="02000000000000000000"/>
                </a:rPr>
                <a:t>DidimAMP</a:t>
              </a:r>
              <a:endParaRPr lang="ko-KR" altLang="en-US" sz="2400" dirty="0">
                <a:solidFill>
                  <a:schemeClr val="accent5">
                    <a:lumMod val="75000"/>
                  </a:schemeClr>
                </a:solidFill>
                <a:ea typeface="G마켓 산스 Medium" panose="02000000000000000000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55B4383D-A558-47A5-D93D-113F3BBFAB69}"/>
                </a:ext>
              </a:extLst>
            </p:cNvPr>
            <p:cNvSpPr/>
            <p:nvPr/>
          </p:nvSpPr>
          <p:spPr>
            <a:xfrm>
              <a:off x="4200596" y="2647794"/>
              <a:ext cx="1690674" cy="1418934"/>
            </a:xfrm>
            <a:prstGeom prst="rect">
              <a:avLst/>
            </a:prstGeom>
            <a:noFill/>
            <a:ln w="19050"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4000" b="1" dirty="0">
                  <a:solidFill>
                    <a:schemeClr val="tx1"/>
                  </a:solidFill>
                  <a:ea typeface="G마켓 산스 Medium" panose="02000000000000000000"/>
                </a:rPr>
                <a:t>RAG</a:t>
              </a:r>
              <a:endParaRPr lang="ko-KR" altLang="en-US" sz="4000" b="1" dirty="0">
                <a:solidFill>
                  <a:schemeClr val="tx1"/>
                </a:solidFill>
                <a:ea typeface="G마켓 산스 Medium" panose="02000000000000000000"/>
              </a:endParaRP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409C64F7-B011-C463-659F-46608C170DD2}"/>
              </a:ext>
            </a:extLst>
          </p:cNvPr>
          <p:cNvSpPr txBox="1"/>
          <p:nvPr/>
        </p:nvSpPr>
        <p:spPr>
          <a:xfrm>
            <a:off x="638237" y="5663038"/>
            <a:ext cx="2991525" cy="388568"/>
          </a:xfrm>
          <a:prstGeom prst="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ea typeface="G마켓 산스 Medium" panose="02000000000000000000"/>
              </a:rPr>
              <a:t>사용자 개인정보 데이터</a:t>
            </a:r>
            <a:r>
              <a:rPr lang="en-US" altLang="ko-KR" sz="1400" b="1" dirty="0">
                <a:ea typeface="G마켓 산스 Medium" panose="02000000000000000000"/>
              </a:rPr>
              <a:t>(</a:t>
            </a:r>
            <a:r>
              <a:rPr lang="ko-KR" altLang="en-US" sz="1400" b="1" dirty="0">
                <a:ea typeface="G마켓 산스 Medium" panose="02000000000000000000"/>
              </a:rPr>
              <a:t>확장 기능</a:t>
            </a:r>
            <a:r>
              <a:rPr lang="en-US" altLang="ko-KR" sz="1400" b="1" dirty="0">
                <a:ea typeface="G마켓 산스 Medium" panose="02000000000000000000"/>
              </a:rPr>
              <a:t>)</a:t>
            </a:r>
            <a:endParaRPr lang="en-US" altLang="ko-KR" sz="1400" b="1" baseline="30000" dirty="0">
              <a:ea typeface="G마켓 산스 Medium" panose="02000000000000000000"/>
            </a:endParaRPr>
          </a:p>
        </p:txBody>
      </p:sp>
      <p:cxnSp>
        <p:nvCxnSpPr>
          <p:cNvPr id="40" name="연결선: 꺾임 39">
            <a:extLst>
              <a:ext uri="{FF2B5EF4-FFF2-40B4-BE49-F238E27FC236}">
                <a16:creationId xmlns:a16="http://schemas.microsoft.com/office/drawing/2014/main" id="{15D4F50F-F60D-CEA0-2F52-BFA41DED5B7C}"/>
              </a:ext>
            </a:extLst>
          </p:cNvPr>
          <p:cNvCxnSpPr>
            <a:cxnSpLocks/>
            <a:stCxn id="39" idx="3"/>
            <a:endCxn id="3" idx="2"/>
          </p:cNvCxnSpPr>
          <p:nvPr/>
        </p:nvCxnSpPr>
        <p:spPr>
          <a:xfrm flipH="1" flipV="1">
            <a:off x="3026963" y="4387875"/>
            <a:ext cx="602799" cy="1469447"/>
          </a:xfrm>
          <a:prstGeom prst="bentConnector4">
            <a:avLst>
              <a:gd name="adj1" fmla="val -37923"/>
              <a:gd name="adj2" fmla="val 56611"/>
            </a:avLst>
          </a:prstGeom>
          <a:ln w="38100">
            <a:solidFill>
              <a:schemeClr val="accent1">
                <a:lumMod val="40000"/>
                <a:lumOff val="60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0283FFD3-5F37-E29B-D689-1B71333614B1}"/>
              </a:ext>
            </a:extLst>
          </p:cNvPr>
          <p:cNvCxnSpPr>
            <a:cxnSpLocks/>
            <a:stCxn id="16" idx="3"/>
            <a:endCxn id="3" idx="2"/>
          </p:cNvCxnSpPr>
          <p:nvPr/>
        </p:nvCxnSpPr>
        <p:spPr>
          <a:xfrm flipV="1">
            <a:off x="2421097" y="4387875"/>
            <a:ext cx="605866" cy="987007"/>
          </a:xfrm>
          <a:prstGeom prst="bentConnector2">
            <a:avLst/>
          </a:prstGeom>
          <a:ln w="38100">
            <a:solidFill>
              <a:srgbClr val="4472C4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7928F497-140E-3AE5-8D77-3CFBAC4EFAE6}"/>
              </a:ext>
            </a:extLst>
          </p:cNvPr>
          <p:cNvCxnSpPr>
            <a:cxnSpLocks/>
            <a:stCxn id="3" idx="3"/>
            <a:endCxn id="18" idx="1"/>
          </p:cNvCxnSpPr>
          <p:nvPr/>
        </p:nvCxnSpPr>
        <p:spPr>
          <a:xfrm>
            <a:off x="4458425" y="3287229"/>
            <a:ext cx="283489" cy="0"/>
          </a:xfrm>
          <a:prstGeom prst="straightConnector1">
            <a:avLst/>
          </a:prstGeom>
          <a:ln w="38100">
            <a:solidFill>
              <a:srgbClr val="4472C4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44A940BE-BB21-DC36-115E-B5CC5F127ADA}"/>
              </a:ext>
            </a:extLst>
          </p:cNvPr>
          <p:cNvCxnSpPr>
            <a:cxnSpLocks/>
            <a:stCxn id="12" idx="3"/>
            <a:endCxn id="3" idx="1"/>
          </p:cNvCxnSpPr>
          <p:nvPr/>
        </p:nvCxnSpPr>
        <p:spPr>
          <a:xfrm>
            <a:off x="1301911" y="3287229"/>
            <a:ext cx="293589" cy="0"/>
          </a:xfrm>
          <a:prstGeom prst="straightConnector1">
            <a:avLst/>
          </a:prstGeom>
          <a:ln w="38100">
            <a:solidFill>
              <a:srgbClr val="002239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CC5F53B5-EB94-1A01-6CBA-D88684A8F27B}"/>
              </a:ext>
            </a:extLst>
          </p:cNvPr>
          <p:cNvSpPr txBox="1"/>
          <p:nvPr/>
        </p:nvSpPr>
        <p:spPr>
          <a:xfrm>
            <a:off x="6049837" y="1529406"/>
            <a:ext cx="5651639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 err="1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Synctree</a:t>
            </a:r>
            <a:r>
              <a:rPr lang="en-US" altLang="ko-KR" sz="2400" b="1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en-US" altLang="ko-KR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: </a:t>
            </a:r>
            <a:r>
              <a: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내부 동작을 위한 </a:t>
            </a:r>
            <a:r>
              <a:rPr lang="en-US" altLang="ko-KR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API</a:t>
            </a:r>
            <a:r>
              <a: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를 구성합니다</a:t>
            </a:r>
            <a:r>
              <a:rPr lang="en-US" altLang="ko-KR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사용자 입력에 대한 기능의 호출</a:t>
            </a:r>
            <a:r>
              <a:rPr lang="en-US" altLang="ko-KR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RAG </a:t>
            </a:r>
            <a:r>
              <a: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구동을 위한 </a:t>
            </a:r>
            <a:r>
              <a:rPr lang="en-US" altLang="ko-KR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document data</a:t>
            </a:r>
            <a:r>
              <a: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의 호출 등에 사용될 수 있습니다</a:t>
            </a:r>
            <a:r>
              <a:rPr lang="en-US" altLang="ko-KR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2400" b="1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LAMP7 </a:t>
            </a:r>
            <a:r>
              <a:rPr lang="en-US" altLang="ko-KR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: </a:t>
            </a:r>
            <a:r>
              <a: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실제로 사용될 시스템을 구현합니다</a:t>
            </a:r>
            <a:r>
              <a:rPr lang="en-US" altLang="ko-KR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back-end, front-end</a:t>
            </a:r>
            <a:r>
              <a: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를 구성하는 데 사용될 것입니다</a:t>
            </a:r>
            <a:r>
              <a:rPr lang="en-US" altLang="ko-KR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2400" b="1" dirty="0" err="1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DidimAMP</a:t>
            </a:r>
            <a:r>
              <a:rPr lang="en-US" altLang="ko-KR" sz="2400" b="1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en-US" altLang="ko-KR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: RAG</a:t>
            </a:r>
            <a:r>
              <a: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를 구성하는 데 사용합니다</a:t>
            </a:r>
            <a:r>
              <a:rPr lang="en-US" altLang="ko-KR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금융 상품을 추천하기 위한 기반 데이터를 사용하여 출력을 만드는 프로세스를 구성합니다</a:t>
            </a:r>
            <a:r>
              <a:rPr lang="en-US" altLang="ko-KR" sz="2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</a:t>
            </a:r>
          </a:p>
        </p:txBody>
      </p:sp>
      <p:cxnSp>
        <p:nvCxnSpPr>
          <p:cNvPr id="83" name="직선 연결선 82">
            <a:extLst>
              <a:ext uri="{FF2B5EF4-FFF2-40B4-BE49-F238E27FC236}">
                <a16:creationId xmlns:a16="http://schemas.microsoft.com/office/drawing/2014/main" id="{B17E6666-8F9C-3427-515C-12513691EC2D}"/>
              </a:ext>
            </a:extLst>
          </p:cNvPr>
          <p:cNvCxnSpPr/>
          <p:nvPr/>
        </p:nvCxnSpPr>
        <p:spPr>
          <a:xfrm>
            <a:off x="5996450" y="1529406"/>
            <a:ext cx="0" cy="436787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7477E059-D57D-A878-B269-DD04BA476A0E}"/>
              </a:ext>
            </a:extLst>
          </p:cNvPr>
          <p:cNvSpPr txBox="1"/>
          <p:nvPr/>
        </p:nvSpPr>
        <p:spPr>
          <a:xfrm>
            <a:off x="373805" y="6205833"/>
            <a:ext cx="6096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1) </a:t>
            </a:r>
            <a:r>
              <a:rPr lang="ko-KR" altLang="en-US" sz="11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https://finlife.fss.or.kr/finlife/main/main.do?menuNo=700000</a:t>
            </a:r>
          </a:p>
        </p:txBody>
      </p:sp>
    </p:spTree>
    <p:extLst>
      <p:ext uri="{BB962C8B-B14F-4D97-AF65-F5344CB8AC3E}">
        <p14:creationId xmlns:p14="http://schemas.microsoft.com/office/powerpoint/2010/main" val="25787781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001890F-973C-4869-8703-B69C632B8866}"/>
              </a:ext>
            </a:extLst>
          </p:cNvPr>
          <p:cNvSpPr txBox="1"/>
          <p:nvPr/>
        </p:nvSpPr>
        <p:spPr>
          <a:xfrm>
            <a:off x="4406435" y="2708920"/>
            <a:ext cx="3379130" cy="83099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5400" b="1" spc="-3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FFFFF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감사합니다</a:t>
            </a:r>
            <a:endParaRPr kumimoji="0" lang="ko-KR" altLang="en-US" sz="5400" b="1" i="0" u="none" strike="noStrike" kern="1200" cap="none" spc="-30" normalizeH="0" baseline="0" noProof="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rgbClr val="FFFFFF"/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829100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FB15F8F3-CDFA-440E-B039-44D1AEEA2576}"/>
              </a:ext>
            </a:extLst>
          </p:cNvPr>
          <p:cNvSpPr/>
          <p:nvPr/>
        </p:nvSpPr>
        <p:spPr>
          <a:xfrm>
            <a:off x="363071" y="2219263"/>
            <a:ext cx="10814148" cy="79337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HY견명조" panose="0203060000010101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7470BB-0D2B-42BB-A645-5E8C3C5B2D4E}"/>
              </a:ext>
            </a:extLst>
          </p:cNvPr>
          <p:cNvSpPr txBox="1"/>
          <p:nvPr/>
        </p:nvSpPr>
        <p:spPr>
          <a:xfrm>
            <a:off x="363071" y="1667435"/>
            <a:ext cx="2417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ea"/>
              <a:buAutoNum type="circleNumDbPlain"/>
            </a:pPr>
            <a:r>
              <a:rPr kumimoji="1" lang="ko-Kore-KR" altLang="en-US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아이디어</a:t>
            </a:r>
            <a:r>
              <a:rPr kumimoji="1" lang="en-US" altLang="ko-Kore-KR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/</a:t>
            </a:r>
            <a:r>
              <a:rPr kumimoji="1" lang="ko-KR" altLang="en-US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서비스</a:t>
            </a:r>
            <a:r>
              <a:rPr kumimoji="1" lang="ko-Kore-KR" altLang="en-US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명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BA74592-1945-490D-9F77-D58CD7CD228B}"/>
              </a:ext>
            </a:extLst>
          </p:cNvPr>
          <p:cNvSpPr/>
          <p:nvPr/>
        </p:nvSpPr>
        <p:spPr>
          <a:xfrm>
            <a:off x="363071" y="3980828"/>
            <a:ext cx="10814148" cy="224516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HY견명조" panose="0203060000010101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51A3BE-4A86-4916-9B02-42782F9C113D}"/>
              </a:ext>
            </a:extLst>
          </p:cNvPr>
          <p:cNvSpPr txBox="1"/>
          <p:nvPr/>
        </p:nvSpPr>
        <p:spPr>
          <a:xfrm>
            <a:off x="363071" y="3429000"/>
            <a:ext cx="3262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KoPub돋움체 Bold" panose="02020603020101020101" pitchFamily="18" charset="-127"/>
              <a:buChar char="②"/>
            </a:pPr>
            <a:r>
              <a:rPr kumimoji="1" lang="ko-Kore-KR" altLang="en-US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아이디어</a:t>
            </a:r>
            <a:r>
              <a:rPr kumimoji="1" lang="en-US" altLang="ko-Kore-KR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/</a:t>
            </a:r>
            <a:r>
              <a:rPr kumimoji="1" lang="ko-KR" altLang="en-US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서비스 </a:t>
            </a:r>
            <a:r>
              <a:rPr kumimoji="1" lang="ko-Kore-KR" altLang="en-US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요약</a:t>
            </a:r>
            <a:r>
              <a:rPr kumimoji="1" lang="ko-KR" altLang="en-US" b="1">
                <a:latin typeface="HY견고딕" panose="02030600000101010101" pitchFamily="18" charset="-127"/>
                <a:ea typeface="HY견고딕" panose="02030600000101010101" pitchFamily="18" charset="-127"/>
              </a:rPr>
              <a:t> 설명</a:t>
            </a:r>
            <a:endParaRPr kumimoji="1" lang="ko-Kore-KR" altLang="en-US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766174-5E54-4049-84B6-13BA24474F8F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1740688" y="672194"/>
            <a:ext cx="1150956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0" marR="0" lvl="0" indent="-176213" algn="r" defTabSz="93598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80000"/>
              <a:buFontTx/>
              <a:buNone/>
              <a:tabLst/>
              <a:defRPr/>
            </a:pPr>
            <a:r>
              <a:rPr kumimoji="0" lang="en-US" altLang="ko-KR" sz="2800" b="1" spc="-40" dirty="0">
                <a:ln>
                  <a:solidFill>
                    <a:srgbClr val="BBE0E3">
                      <a:shade val="50000"/>
                      <a:alpha val="0"/>
                    </a:srgbClr>
                  </a:solidFill>
                </a:ln>
                <a:solidFill>
                  <a:srgbClr val="002239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1. </a:t>
            </a:r>
            <a:r>
              <a:rPr kumimoji="0" lang="ko-KR" altLang="en-US" sz="2800" b="1" spc="-40" dirty="0">
                <a:ln>
                  <a:solidFill>
                    <a:srgbClr val="BBE0E3">
                      <a:shade val="50000"/>
                      <a:alpha val="0"/>
                    </a:srgbClr>
                  </a:solidFill>
                </a:ln>
                <a:solidFill>
                  <a:srgbClr val="002239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개요</a:t>
            </a:r>
            <a:endParaRPr kumimoji="0" lang="en-US" altLang="ko-KR" sz="2800" b="1" i="0" u="none" strike="noStrike" kern="1200" cap="none" spc="-40" normalizeH="0" noProof="0" dirty="0">
              <a:ln>
                <a:solidFill>
                  <a:srgbClr val="BBE0E3">
                    <a:shade val="50000"/>
                    <a:alpha val="0"/>
                  </a:srgbClr>
                </a:solidFill>
              </a:ln>
              <a:solidFill>
                <a:srgbClr val="002239"/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158998-22B1-C700-06C2-F3B0576E3F51}"/>
              </a:ext>
            </a:extLst>
          </p:cNvPr>
          <p:cNvSpPr txBox="1"/>
          <p:nvPr/>
        </p:nvSpPr>
        <p:spPr>
          <a:xfrm>
            <a:off x="363070" y="3948441"/>
            <a:ext cx="10814147" cy="2277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1600" b="0" i="0" u="none" strike="noStrike" dirty="0">
                <a:solidFill>
                  <a:srgbClr val="000000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누구나 누릴 수 있는 금융</a:t>
            </a:r>
            <a:r>
              <a:rPr lang="en-US" altLang="ko-KR" sz="1600" b="0" i="0" u="none" strike="noStrike" dirty="0">
                <a:solidFill>
                  <a:srgbClr val="000000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1600" b="0" i="0" u="none" strike="noStrike" dirty="0">
                <a:solidFill>
                  <a:srgbClr val="000000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함께 만들어</a:t>
            </a:r>
            <a:r>
              <a:rPr lang="en-US" altLang="ko-KR" sz="1600" b="0" i="0" u="none" strike="noStrike" dirty="0">
                <a:solidFill>
                  <a:srgbClr val="000000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Dream; </a:t>
            </a:r>
            <a:r>
              <a:rPr lang="ko-KR" altLang="en-US" sz="1600" b="0" i="0" u="none" strike="noStrike" dirty="0" err="1">
                <a:solidFill>
                  <a:srgbClr val="000000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누누드림은</a:t>
            </a:r>
            <a:r>
              <a:rPr lang="ko-KR" altLang="en-US" sz="1600" b="0" i="0" u="none" strike="noStrike" dirty="0">
                <a:solidFill>
                  <a:srgbClr val="000000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사용자가 조금의 금융정보 입력으로 소득 수준</a:t>
            </a:r>
            <a:r>
              <a:rPr lang="en-US" altLang="ko-KR" sz="1600" b="0" i="0" u="none" strike="noStrike" dirty="0">
                <a:solidFill>
                  <a:srgbClr val="000000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1600" b="0" i="0" u="none" strike="noStrike" dirty="0">
                <a:solidFill>
                  <a:srgbClr val="000000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투자 성향</a:t>
            </a:r>
            <a:r>
              <a:rPr lang="en-US" altLang="ko-KR" sz="1600" b="0" i="0" u="none" strike="noStrike" dirty="0">
                <a:solidFill>
                  <a:srgbClr val="000000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1600" b="0" i="0" u="none" strike="noStrike" dirty="0">
                <a:solidFill>
                  <a:srgbClr val="000000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자산 규모 등의 정보를 제공하면</a:t>
            </a:r>
            <a:r>
              <a:rPr lang="en-US" altLang="ko-KR" sz="1600" b="0" i="0" u="none" strike="noStrike" dirty="0">
                <a:solidFill>
                  <a:srgbClr val="000000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en-US" altLang="ko-KR" sz="160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AI</a:t>
            </a:r>
            <a:r>
              <a:rPr lang="ko-KR" altLang="en-US" sz="160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와</a:t>
            </a:r>
            <a:r>
              <a:rPr lang="ko-KR" altLang="en-US" sz="1600" b="0" i="0" u="none" strike="noStrike" dirty="0">
                <a:solidFill>
                  <a:srgbClr val="000000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데이터 기반 기술을 활용해</a:t>
            </a:r>
            <a:r>
              <a:rPr lang="en-US" altLang="ko-KR" sz="1600" b="0" i="0" u="none" strike="noStrike" dirty="0">
                <a:solidFill>
                  <a:srgbClr val="000000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1600" b="0" i="0" u="none" strike="noStrike" dirty="0">
                <a:solidFill>
                  <a:srgbClr val="000000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개인의 재정 상황과 목표에 맞는 최적의 금융 상품을 추천하는 시스템입니다</a:t>
            </a:r>
            <a:r>
              <a:rPr lang="en-US" altLang="ko-KR" sz="1600" b="0" i="0" u="none" strike="noStrike" dirty="0">
                <a:solidFill>
                  <a:srgbClr val="000000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 </a:t>
            </a:r>
            <a:r>
              <a:rPr lang="ko-KR" altLang="en-US" sz="1600" b="0" i="0" u="none" strike="noStrike" dirty="0">
                <a:solidFill>
                  <a:srgbClr val="000000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상품을 소개하는 것에서 나아가 복잡한 금융 상품과 용어를 쉽게 이해할 수 있도록 설명하고</a:t>
            </a:r>
            <a:r>
              <a:rPr lang="en-US" altLang="ko-KR" sz="1600" b="0" i="0" u="none" strike="noStrike" dirty="0">
                <a:solidFill>
                  <a:srgbClr val="000000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1600" b="0" i="0" u="none" strike="noStrike" dirty="0">
                <a:solidFill>
                  <a:srgbClr val="000000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사용자가 더 나은 결정을 내릴 수 있도록 지원합니다</a:t>
            </a:r>
            <a:r>
              <a:rPr lang="en-US" altLang="ko-KR" sz="1600" b="0" i="0" u="none" strike="noStrike" dirty="0">
                <a:solidFill>
                  <a:srgbClr val="000000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600" b="0" i="0" u="none" strike="noStrike" dirty="0" err="1">
                <a:solidFill>
                  <a:srgbClr val="000000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누누드림은</a:t>
            </a:r>
            <a:r>
              <a:rPr lang="ko-KR" altLang="en-US" sz="1600" b="0" i="0" u="none" strike="noStrike" dirty="0">
                <a:solidFill>
                  <a:srgbClr val="000000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en-US" altLang="ko-KR" sz="1600" b="0" i="0" u="none" strike="noStrike" dirty="0">
                <a:solidFill>
                  <a:srgbClr val="000000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AI</a:t>
            </a:r>
            <a:r>
              <a:rPr lang="ko-KR" altLang="en-US" sz="1600" b="0" i="0" u="none" strike="noStrike" dirty="0">
                <a:solidFill>
                  <a:srgbClr val="000000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기반의 금융 상품 추천에서 시작하여</a:t>
            </a:r>
            <a:r>
              <a:rPr lang="en-US" altLang="ko-KR" sz="1600" b="0" i="0" u="none" strike="noStrike" dirty="0">
                <a:solidFill>
                  <a:srgbClr val="000000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1600" b="0" i="0" u="none" strike="noStrike" dirty="0">
                <a:solidFill>
                  <a:srgbClr val="000000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장기적으로는 데이터 소외 계층의 금융 접근성을 높이고</a:t>
            </a:r>
            <a:r>
              <a:rPr lang="en-US" altLang="ko-KR" sz="1600" b="0" i="0" u="none" strike="noStrike" dirty="0">
                <a:solidFill>
                  <a:srgbClr val="000000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1600" b="0" i="0" u="none" strike="noStrike" dirty="0">
                <a:solidFill>
                  <a:srgbClr val="000000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사용자 맞춤형 금융 지식을 제공하여 전 국민의 금융 이해도와 금융상품 활용도를 향상시키는 것을 목표로 합니다</a:t>
            </a:r>
            <a:r>
              <a:rPr lang="en-US" altLang="ko-KR" sz="1600" b="0" i="0" u="none" strike="noStrike" dirty="0">
                <a:solidFill>
                  <a:srgbClr val="000000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158998-22B1-C700-06C2-F3B0576E3F51}"/>
              </a:ext>
            </a:extLst>
          </p:cNvPr>
          <p:cNvSpPr txBox="1"/>
          <p:nvPr/>
        </p:nvSpPr>
        <p:spPr>
          <a:xfrm>
            <a:off x="363071" y="2219263"/>
            <a:ext cx="10641818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1600" b="0" i="0" dirty="0"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누구나 누릴 수 있는 금융</a:t>
            </a:r>
            <a:r>
              <a:rPr lang="en-US" altLang="ko-KR" sz="1600" b="0" i="0" dirty="0"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1600" b="0" i="0" dirty="0"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함께 </a:t>
            </a:r>
            <a:r>
              <a:rPr lang="ko-KR" altLang="en-US" sz="1600" b="0" i="0" dirty="0" err="1"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만들어드림</a:t>
            </a:r>
            <a:r>
              <a:rPr lang="en-US" altLang="ko-KR" sz="1600" b="0" i="0" dirty="0"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(Dream) </a:t>
            </a:r>
          </a:p>
          <a:p>
            <a:pPr algn="l">
              <a:lnSpc>
                <a:spcPct val="150000"/>
              </a:lnSpc>
            </a:pPr>
            <a:r>
              <a:rPr lang="en-US" altLang="ko-KR" sz="1600" b="0" i="0" u="none" strike="noStrike" dirty="0"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: </a:t>
            </a:r>
            <a:r>
              <a:rPr lang="ko-KR" altLang="en-US" sz="1600" u="none" strike="noStrike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누구나 필요한 금융을 올바르게 </a:t>
            </a:r>
            <a:r>
              <a:rPr lang="ko-KR" altLang="en-US" sz="1600" b="0" i="0" dirty="0"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누릴 수 있도록 함께 만들어가는 서비스라는 의미를 담았습니다</a:t>
            </a:r>
            <a:r>
              <a:rPr lang="en-US" altLang="ko-KR" sz="1600" b="0" i="0" dirty="0"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</a:t>
            </a:r>
            <a:endParaRPr lang="en-US" altLang="ko-KR" sz="1600" b="0" i="0" u="none" strike="noStrike" dirty="0"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883721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C158C78-5E47-497A-B15E-4D5178A5AC78}"/>
              </a:ext>
            </a:extLst>
          </p:cNvPr>
          <p:cNvSpPr txBox="1"/>
          <p:nvPr/>
        </p:nvSpPr>
        <p:spPr>
          <a:xfrm>
            <a:off x="384539" y="1448780"/>
            <a:ext cx="2188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ea"/>
              <a:buAutoNum type="circleNumDbPlain" startAt="3"/>
            </a:pPr>
            <a:r>
              <a:rPr kumimoji="1" lang="ko-KR" altLang="en-US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팀 구성 및 역할 </a:t>
            </a:r>
            <a:endParaRPr kumimoji="1" lang="ko-Kore-KR" altLang="en-US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aphicFrame>
        <p:nvGraphicFramePr>
          <p:cNvPr id="9" name="표 13">
            <a:extLst>
              <a:ext uri="{FF2B5EF4-FFF2-40B4-BE49-F238E27FC236}">
                <a16:creationId xmlns:a16="http://schemas.microsoft.com/office/drawing/2014/main" id="{7C58DF6A-BADF-412B-9D91-3BF1C900FC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7014883"/>
              </p:ext>
            </p:extLst>
          </p:nvPr>
        </p:nvGraphicFramePr>
        <p:xfrm>
          <a:off x="373805" y="1933524"/>
          <a:ext cx="11397281" cy="2286106"/>
        </p:xfrm>
        <a:graphic>
          <a:graphicData uri="http://schemas.openxmlformats.org/drawingml/2006/table">
            <a:tbl>
              <a:tblPr firstRow="1" bandRow="1">
                <a:tableStyleId>{85BE263C-DBD7-4A20-BB59-AAB30ACAA65A}</a:tableStyleId>
              </a:tblPr>
              <a:tblGrid>
                <a:gridCol w="2498487">
                  <a:extLst>
                    <a:ext uri="{9D8B030D-6E8A-4147-A177-3AD203B41FA5}">
                      <a16:colId xmlns:a16="http://schemas.microsoft.com/office/drawing/2014/main" val="486807399"/>
                    </a:ext>
                  </a:extLst>
                </a:gridCol>
                <a:gridCol w="2323652">
                  <a:extLst>
                    <a:ext uri="{9D8B030D-6E8A-4147-A177-3AD203B41FA5}">
                      <a16:colId xmlns:a16="http://schemas.microsoft.com/office/drawing/2014/main" val="1768692617"/>
                    </a:ext>
                  </a:extLst>
                </a:gridCol>
                <a:gridCol w="6575142">
                  <a:extLst>
                    <a:ext uri="{9D8B030D-6E8A-4147-A177-3AD203B41FA5}">
                      <a16:colId xmlns:a16="http://schemas.microsoft.com/office/drawing/2014/main" val="2274576197"/>
                    </a:ext>
                  </a:extLst>
                </a:gridCol>
              </a:tblGrid>
              <a:tr h="548746">
                <a:tc>
                  <a:txBody>
                    <a:bodyPr/>
                    <a:lstStyle/>
                    <a:p>
                      <a:pPr algn="ctr"/>
                      <a:r>
                        <a:rPr kumimoji="1" lang="ko-Kore-KR" altLang="en-US" sz="1800" b="1" kern="1200" dirty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+mn-cs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alpha val="25098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ko-Kore-KR" altLang="en-US" sz="1800" b="1" kern="1200" dirty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+mn-cs"/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alpha val="25098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ko-Kore-KR" altLang="en-US" sz="1800" b="1" kern="1200" dirty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+mn-cs"/>
                        </a:rPr>
                        <a:t>세부</a:t>
                      </a:r>
                      <a:r>
                        <a:rPr kumimoji="1" lang="ko-KR" altLang="en-US" sz="1800" b="1" kern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+mn-cs"/>
                        </a:rPr>
                        <a:t> 내용</a:t>
                      </a:r>
                      <a:endParaRPr kumimoji="1" lang="ko-Kore-KR" altLang="en-US" sz="1800" b="1" kern="120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alpha val="25098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9255702"/>
                  </a:ext>
                </a:extLst>
              </a:tr>
              <a:tr h="54874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i="0" dirty="0">
                          <a:solidFill>
                            <a:schemeClr val="tx1"/>
                          </a:solidFill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김다현</a:t>
                      </a:r>
                      <a:endParaRPr lang="ko-Kore-KR" altLang="en-US" sz="1600" i="0" dirty="0">
                        <a:solidFill>
                          <a:schemeClr val="tx1"/>
                        </a:solidFill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600" i="0" dirty="0">
                          <a:solidFill>
                            <a:schemeClr val="tx1"/>
                          </a:solidFill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팀장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95580" marR="0" lvl="0" indent="-19558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600" i="0" dirty="0">
                          <a:solidFill>
                            <a:schemeClr val="tx1"/>
                          </a:solidFill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 컴퓨터 공학 전공 </a:t>
                      </a:r>
                      <a:r>
                        <a:rPr lang="en-US" altLang="ko-KR" sz="1600" i="0" dirty="0">
                          <a:solidFill>
                            <a:schemeClr val="tx1"/>
                          </a:solidFill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/ Front-End </a:t>
                      </a:r>
                      <a:r>
                        <a:rPr lang="ko-KR" altLang="en-US" sz="1600" i="0" dirty="0">
                          <a:solidFill>
                            <a:schemeClr val="tx1"/>
                          </a:solidFill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담당</a:t>
                      </a:r>
                      <a:endParaRPr lang="en-US" altLang="ko-KR" sz="1600" i="0" dirty="0">
                        <a:solidFill>
                          <a:schemeClr val="tx1"/>
                        </a:solidFill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  <a:p>
                      <a:pPr marL="195580" marR="0" lvl="0" indent="-19558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600" i="0" dirty="0">
                          <a:solidFill>
                            <a:schemeClr val="tx1"/>
                          </a:solidFill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/</a:t>
                      </a:r>
                      <a:r>
                        <a:rPr lang="ko-KR" altLang="en-US" sz="1600" i="0" dirty="0">
                          <a:solidFill>
                            <a:schemeClr val="tx1"/>
                          </a:solidFill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 전체적인 프로세스 </a:t>
                      </a:r>
                      <a:r>
                        <a:rPr lang="en-US" altLang="ko-KR" sz="1600" i="0" dirty="0">
                          <a:solidFill>
                            <a:schemeClr val="tx1"/>
                          </a:solidFill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Project Management</a:t>
                      </a:r>
                      <a:endParaRPr lang="ko-KR" altLang="en-US" sz="1600" i="0" dirty="0">
                        <a:solidFill>
                          <a:schemeClr val="tx1"/>
                        </a:solidFill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6579509"/>
                  </a:ext>
                </a:extLst>
              </a:tr>
              <a:tr h="54874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i="0" dirty="0">
                          <a:solidFill>
                            <a:schemeClr val="tx1"/>
                          </a:solidFill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조영희</a:t>
                      </a:r>
                      <a:endParaRPr lang="ko-Kore-KR" altLang="en-US" sz="1600" i="0" dirty="0">
                        <a:solidFill>
                          <a:schemeClr val="tx1"/>
                        </a:solidFill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600" i="0" dirty="0">
                          <a:solidFill>
                            <a:schemeClr val="tx1"/>
                          </a:solidFill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팀원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ko-KR" altLang="en-US" sz="1600" i="0" dirty="0">
                          <a:solidFill>
                            <a:schemeClr val="tx1"/>
                          </a:solidFill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경영공학 및 세무회계학 전공</a:t>
                      </a:r>
                      <a:r>
                        <a:rPr lang="en-US" altLang="ko-KR" sz="1600" i="0" dirty="0">
                          <a:solidFill>
                            <a:schemeClr val="tx1"/>
                          </a:solidFill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 / </a:t>
                      </a:r>
                      <a:r>
                        <a:rPr lang="ko-KR" altLang="en-US" sz="1600" i="0" dirty="0">
                          <a:solidFill>
                            <a:schemeClr val="tx1"/>
                          </a:solidFill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금융 데이터 분석 및 시각화</a:t>
                      </a:r>
                      <a:endParaRPr lang="en-US" altLang="ko-KR" sz="1600" i="0" dirty="0">
                        <a:solidFill>
                          <a:schemeClr val="tx1"/>
                        </a:solidFill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ko-KR" sz="1600" i="0" dirty="0">
                          <a:solidFill>
                            <a:schemeClr val="tx1"/>
                          </a:solidFill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 / </a:t>
                      </a:r>
                      <a:r>
                        <a:rPr lang="ko-KR" altLang="en-US" sz="1600" i="0" dirty="0">
                          <a:solidFill>
                            <a:schemeClr val="tx1"/>
                          </a:solidFill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많은 경험을 토대로 넓은 인사이트</a:t>
                      </a:r>
                      <a:endParaRPr lang="ko-Kore-KR" altLang="en-US" sz="1600" i="0" dirty="0">
                        <a:solidFill>
                          <a:schemeClr val="tx1"/>
                        </a:solidFill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7777378"/>
                  </a:ext>
                </a:extLst>
              </a:tr>
              <a:tr h="54874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i="0" dirty="0" err="1">
                          <a:solidFill>
                            <a:schemeClr val="tx1"/>
                          </a:solidFill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권기범</a:t>
                      </a:r>
                      <a:endParaRPr lang="ko-Kore-KR" altLang="en-US" sz="1600" i="0" dirty="0">
                        <a:solidFill>
                          <a:schemeClr val="tx1"/>
                        </a:solidFill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i="0" dirty="0">
                          <a:solidFill>
                            <a:schemeClr val="tx1"/>
                          </a:solidFill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팀원</a:t>
                      </a:r>
                      <a:endParaRPr lang="ko-Kore-KR" altLang="en-US" sz="1600" i="0" dirty="0">
                        <a:solidFill>
                          <a:schemeClr val="tx1"/>
                        </a:solidFill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ko-KR" altLang="en-US" sz="1600" i="0" dirty="0">
                          <a:solidFill>
                            <a:schemeClr val="tx1"/>
                          </a:solidFill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항공공학 전공</a:t>
                      </a:r>
                      <a:r>
                        <a:rPr lang="en-US" altLang="ko-KR" sz="1600" i="0" dirty="0">
                          <a:solidFill>
                            <a:schemeClr val="tx1"/>
                          </a:solidFill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 / Back-End </a:t>
                      </a:r>
                      <a:r>
                        <a:rPr lang="ko-KR" altLang="en-US" sz="1600" i="0" dirty="0">
                          <a:solidFill>
                            <a:schemeClr val="tx1"/>
                          </a:solidFill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및 </a:t>
                      </a:r>
                      <a:r>
                        <a:rPr lang="en-US" altLang="ko-KR" sz="1600" i="0" dirty="0">
                          <a:solidFill>
                            <a:schemeClr val="tx1"/>
                          </a:solidFill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RAG </a:t>
                      </a: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en-US" sz="1600" i="0" dirty="0">
                          <a:solidFill>
                            <a:schemeClr val="tx1"/>
                          </a:solidFill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/ NC </a:t>
                      </a:r>
                      <a:r>
                        <a:rPr lang="en-US" altLang="en-US" sz="1600" i="0" dirty="0" err="1">
                          <a:solidFill>
                            <a:schemeClr val="tx1"/>
                          </a:solidFill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및</a:t>
                      </a:r>
                      <a:r>
                        <a:rPr lang="en-US" altLang="en-US" sz="1600" i="0" dirty="0">
                          <a:solidFill>
                            <a:schemeClr val="tx1"/>
                          </a:solidFill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 </a:t>
                      </a:r>
                      <a:r>
                        <a:rPr lang="en-US" altLang="en-US" sz="1600" i="0" dirty="0" err="1">
                          <a:solidFill>
                            <a:schemeClr val="tx1"/>
                          </a:solidFill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LC에</a:t>
                      </a:r>
                      <a:r>
                        <a:rPr lang="en-US" altLang="en-US" sz="1600" i="0" dirty="0">
                          <a:solidFill>
                            <a:schemeClr val="tx1"/>
                          </a:solidFill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 </a:t>
                      </a:r>
                      <a:r>
                        <a:rPr lang="en-US" altLang="en-US" sz="1600" i="0" dirty="0" err="1">
                          <a:solidFill>
                            <a:schemeClr val="tx1"/>
                          </a:solidFill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대한</a:t>
                      </a:r>
                      <a:r>
                        <a:rPr lang="en-US" altLang="en-US" sz="1600" i="0" dirty="0">
                          <a:solidFill>
                            <a:schemeClr val="tx1"/>
                          </a:solidFill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 </a:t>
                      </a:r>
                      <a:r>
                        <a:rPr lang="en-US" altLang="en-US" sz="1600" i="0" dirty="0" err="1">
                          <a:solidFill>
                            <a:schemeClr val="tx1"/>
                          </a:solidFill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높은</a:t>
                      </a:r>
                      <a:r>
                        <a:rPr lang="en-US" altLang="en-US" sz="1600" i="0" dirty="0">
                          <a:solidFill>
                            <a:schemeClr val="tx1"/>
                          </a:solidFill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 </a:t>
                      </a:r>
                      <a:r>
                        <a:rPr lang="en-US" altLang="en-US" sz="1600" i="0" dirty="0" err="1">
                          <a:solidFill>
                            <a:schemeClr val="tx1"/>
                          </a:solidFill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이해도</a:t>
                      </a:r>
                      <a:endParaRPr lang="ko-Kore-KR" altLang="en-US" sz="1600" i="0" dirty="0">
                        <a:solidFill>
                          <a:schemeClr val="tx1"/>
                        </a:solidFill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8481032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7A14CC12-5145-42EA-9AB5-CCECEAF529EB}"/>
              </a:ext>
            </a:extLst>
          </p:cNvPr>
          <p:cNvSpPr txBox="1"/>
          <p:nvPr/>
        </p:nvSpPr>
        <p:spPr>
          <a:xfrm>
            <a:off x="384539" y="4663412"/>
            <a:ext cx="1088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참가팀명</a:t>
            </a:r>
            <a:endParaRPr kumimoji="1" lang="ko-Kore-KR" altLang="en-US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66831D1-0012-4393-9240-6E417B514380}"/>
              </a:ext>
            </a:extLst>
          </p:cNvPr>
          <p:cNvSpPr/>
          <p:nvPr/>
        </p:nvSpPr>
        <p:spPr>
          <a:xfrm>
            <a:off x="395273" y="5109142"/>
            <a:ext cx="5233619" cy="6001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err="1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누누드림</a:t>
            </a:r>
            <a:r>
              <a:rPr lang="en-US" altLang="ko-KR" sz="24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(</a:t>
            </a:r>
            <a:r>
              <a:rPr lang="en-US" altLang="ko-KR" sz="2400" dirty="0" err="1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NuNuDream</a:t>
            </a:r>
            <a:r>
              <a:rPr lang="en-US" altLang="ko-KR" sz="24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)</a:t>
            </a:r>
            <a:endParaRPr lang="ko-KR" altLang="en-US" sz="2400" dirty="0">
              <a:solidFill>
                <a:schemeClr val="tx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D5D1F9F-0CC7-4414-B897-DD14543F5444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1740688" y="672194"/>
            <a:ext cx="1150956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0" marR="0" lvl="0" indent="-176213" algn="r" defTabSz="93598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80000"/>
              <a:buFontTx/>
              <a:buNone/>
              <a:tabLst/>
              <a:defRPr/>
            </a:pPr>
            <a:r>
              <a:rPr kumimoji="0" lang="en-US" altLang="ko-KR" sz="2800" b="1" spc="-40" dirty="0">
                <a:ln>
                  <a:solidFill>
                    <a:srgbClr val="BBE0E3">
                      <a:shade val="50000"/>
                      <a:alpha val="0"/>
                    </a:srgbClr>
                  </a:solidFill>
                </a:ln>
                <a:solidFill>
                  <a:srgbClr val="002239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1. </a:t>
            </a:r>
            <a:r>
              <a:rPr kumimoji="0" lang="ko-KR" altLang="en-US" sz="2800" b="1" spc="-40" dirty="0">
                <a:ln>
                  <a:solidFill>
                    <a:srgbClr val="BBE0E3">
                      <a:shade val="50000"/>
                      <a:alpha val="0"/>
                    </a:srgbClr>
                  </a:solidFill>
                </a:ln>
                <a:solidFill>
                  <a:srgbClr val="002239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개요</a:t>
            </a:r>
            <a:endParaRPr kumimoji="0" lang="en-US" altLang="ko-KR" sz="2800" b="1" i="0" u="none" strike="noStrike" kern="1200" cap="none" spc="-40" normalizeH="0" noProof="0" dirty="0">
              <a:ln>
                <a:solidFill>
                  <a:srgbClr val="BBE0E3">
                    <a:shade val="50000"/>
                    <a:alpha val="0"/>
                  </a:srgbClr>
                </a:solidFill>
              </a:ln>
              <a:solidFill>
                <a:srgbClr val="002239"/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74209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535F3A3B-541F-40BF-A2C8-82F17A38985B}"/>
              </a:ext>
            </a:extLst>
          </p:cNvPr>
          <p:cNvSpPr/>
          <p:nvPr/>
        </p:nvSpPr>
        <p:spPr>
          <a:xfrm>
            <a:off x="373805" y="1688432"/>
            <a:ext cx="11403105" cy="451821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HY견명조" panose="0203060000010101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268C97-DB73-41DE-9A50-85BAE49C4DE0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1740688" y="672194"/>
            <a:ext cx="334803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0" marR="0" lvl="0" indent="-176213" defTabSz="93598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80000"/>
              <a:buFontTx/>
              <a:buNone/>
              <a:tabLst/>
              <a:defRPr/>
            </a:pPr>
            <a:r>
              <a:rPr kumimoji="0" lang="en-US" altLang="ko-KR" sz="2800" b="1" spc="-40" dirty="0">
                <a:ln>
                  <a:solidFill>
                    <a:srgbClr val="BBE0E3">
                      <a:shade val="50000"/>
                      <a:alpha val="0"/>
                    </a:srgbClr>
                  </a:solidFill>
                </a:ln>
                <a:solidFill>
                  <a:srgbClr val="002239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2. </a:t>
            </a:r>
            <a:r>
              <a:rPr kumimoji="0" lang="ko-KR" altLang="en-US" sz="2800" b="1" spc="-40" dirty="0">
                <a:ln>
                  <a:solidFill>
                    <a:srgbClr val="BBE0E3">
                      <a:shade val="50000"/>
                      <a:alpha val="0"/>
                    </a:srgbClr>
                  </a:solidFill>
                </a:ln>
                <a:solidFill>
                  <a:srgbClr val="002239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아이디어 제안배경</a:t>
            </a:r>
            <a:endParaRPr kumimoji="0" lang="en-US" altLang="ko-KR" sz="2800" b="1" i="0" u="none" strike="noStrike" kern="1200" cap="none" spc="-40" normalizeH="0" noProof="0" dirty="0">
              <a:ln>
                <a:solidFill>
                  <a:srgbClr val="BBE0E3">
                    <a:shade val="50000"/>
                    <a:alpha val="0"/>
                  </a:srgbClr>
                </a:solidFill>
              </a:ln>
              <a:solidFill>
                <a:srgbClr val="002239"/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BCA793A-1EBF-8DF7-F0AB-CC4008E0628C}"/>
              </a:ext>
            </a:extLst>
          </p:cNvPr>
          <p:cNvSpPr txBox="1"/>
          <p:nvPr/>
        </p:nvSpPr>
        <p:spPr>
          <a:xfrm>
            <a:off x="467926" y="2189396"/>
            <a:ext cx="6034531" cy="35162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1500" b="0" i="0" dirty="0"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금융시장과 금융상품은 점점 복잡해지고 있습니다</a:t>
            </a:r>
            <a:r>
              <a:rPr lang="en-US" altLang="ko-KR" sz="1500" b="0" i="0" dirty="0"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 </a:t>
            </a:r>
            <a:r>
              <a:rPr lang="ko-KR" altLang="en-US" sz="1500" b="0" i="0" dirty="0"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기업 간 경쟁이 심화됨에 따라 금융상품은 더욱 복잡해지고 소비자가 쉽게 이해하고 비교하지 못하게 되는 경향이 있습니다</a:t>
            </a:r>
            <a:r>
              <a:rPr lang="en-US" altLang="ko-KR" sz="1500" b="0" i="0" dirty="0"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 </a:t>
            </a:r>
            <a:r>
              <a:rPr lang="ko-KR" altLang="en-US" sz="1500" b="0" i="0" dirty="0"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동시에 금융 규제와 법안 등 사회제도는 빠르게 변화하고 있어 소비자가 이를 따라가는 것이 쉽지 않습니다</a:t>
            </a:r>
            <a:r>
              <a:rPr lang="en-US" altLang="ko-KR" sz="1500" b="0" i="0" dirty="0"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 </a:t>
            </a:r>
            <a:r>
              <a:rPr lang="ko-KR" altLang="en-US" sz="1500" b="0" i="0" dirty="0"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이런 와중에 불완전판매 등 다양한 금융권 사건을 접하며 불안감을 느끼게 됩니다</a:t>
            </a:r>
            <a:r>
              <a:rPr lang="en-US" altLang="ko-KR" sz="1500" b="0" i="0" dirty="0"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 </a:t>
            </a:r>
            <a:r>
              <a:rPr lang="ko-KR" altLang="en-US" sz="1500" b="0" i="0" dirty="0"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금융사의 의도에 따른 불완전판매도 존재하지만</a:t>
            </a:r>
            <a:r>
              <a:rPr lang="en-US" altLang="ko-KR" sz="1500" b="0" i="0" dirty="0"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1500" b="0" i="0" dirty="0"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소비자가 금융 상품을 충분히 이해하지 못하고 계약에 참여하는 경우도 많은데</a:t>
            </a:r>
            <a:r>
              <a:rPr lang="en-US" altLang="ko-KR" sz="1500" b="0" i="0" dirty="0"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1500" b="0" i="0" dirty="0"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이는 소비자에게 불공정한 상황으로 인식되기 쉽습니다</a:t>
            </a:r>
            <a:r>
              <a:rPr lang="en-US" altLang="ko-KR" sz="1500" b="0" i="0" dirty="0"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 </a:t>
            </a:r>
            <a:r>
              <a:rPr lang="ko-KR" altLang="en-US" sz="1500" b="0" i="0" dirty="0"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특히</a:t>
            </a:r>
            <a:r>
              <a:rPr lang="en-US" altLang="ko-KR" sz="1500" b="0" i="0" dirty="0"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1500" b="0" i="0" dirty="0"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우리 국민의 보험상품 관련 이해도가 낮아 이러한 불완전판매에 대한 리스크가 커지고 있습니다</a:t>
            </a:r>
            <a:r>
              <a:rPr lang="en-US" altLang="ko-KR" sz="1500" b="0" i="0" dirty="0"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 </a:t>
            </a:r>
          </a:p>
        </p:txBody>
      </p:sp>
      <p:graphicFrame>
        <p:nvGraphicFramePr>
          <p:cNvPr id="12" name="차트 11">
            <a:extLst>
              <a:ext uri="{FF2B5EF4-FFF2-40B4-BE49-F238E27FC236}">
                <a16:creationId xmlns:a16="http://schemas.microsoft.com/office/drawing/2014/main" id="{2947AC42-46B7-BCD7-9BD0-8A989C4F8A8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67648873"/>
              </p:ext>
            </p:extLst>
          </p:nvPr>
        </p:nvGraphicFramePr>
        <p:xfrm>
          <a:off x="6502457" y="1688432"/>
          <a:ext cx="5274453" cy="45182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CB66B6FF-7249-F0A6-7415-340AE55D13E1}"/>
              </a:ext>
            </a:extLst>
          </p:cNvPr>
          <p:cNvSpPr txBox="1"/>
          <p:nvPr/>
        </p:nvSpPr>
        <p:spPr>
          <a:xfrm>
            <a:off x="8683772" y="6206644"/>
            <a:ext cx="32319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금융감독원 제공</a:t>
            </a:r>
            <a:r>
              <a:rPr lang="en-US" altLang="ko-KR" sz="11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,</a:t>
            </a:r>
            <a:r>
              <a:rPr lang="ko-KR" altLang="en-US" sz="11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</a:t>
            </a:r>
            <a:r>
              <a:rPr lang="ko-KR" altLang="en-US" sz="1100" b="0" i="0" dirty="0">
                <a:solidFill>
                  <a:srgbClr val="111111"/>
                </a:solidFill>
                <a:effectLst/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국회 정무위원회 소속의원 배포</a:t>
            </a:r>
            <a:endParaRPr lang="ko-KR" altLang="en-US" sz="1100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946403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BA7C0A-6D0E-B7DE-AD9E-BF298F38ED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90A3E1AC-FB9D-182F-09A2-99139F7732C5}"/>
              </a:ext>
            </a:extLst>
          </p:cNvPr>
          <p:cNvSpPr/>
          <p:nvPr/>
        </p:nvSpPr>
        <p:spPr>
          <a:xfrm>
            <a:off x="373805" y="1688432"/>
            <a:ext cx="11403105" cy="451821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HY견명조" panose="0203060000010101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809453-32D5-1ECB-7745-445D596127B9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1740688" y="672194"/>
            <a:ext cx="334803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0" marR="0" lvl="0" indent="-176213" defTabSz="93598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80000"/>
              <a:buFontTx/>
              <a:buNone/>
              <a:tabLst/>
              <a:defRPr/>
            </a:pPr>
            <a:r>
              <a:rPr kumimoji="0" lang="en-US" altLang="ko-KR" sz="2800" b="1" spc="-40" dirty="0">
                <a:ln>
                  <a:solidFill>
                    <a:srgbClr val="BBE0E3">
                      <a:shade val="50000"/>
                      <a:alpha val="0"/>
                    </a:srgbClr>
                  </a:solidFill>
                </a:ln>
                <a:solidFill>
                  <a:srgbClr val="002239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2. </a:t>
            </a:r>
            <a:r>
              <a:rPr kumimoji="0" lang="ko-KR" altLang="en-US" sz="2800" b="1" spc="-40" dirty="0">
                <a:ln>
                  <a:solidFill>
                    <a:srgbClr val="BBE0E3">
                      <a:shade val="50000"/>
                      <a:alpha val="0"/>
                    </a:srgbClr>
                  </a:solidFill>
                </a:ln>
                <a:solidFill>
                  <a:srgbClr val="002239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아이디어 제안배경</a:t>
            </a:r>
            <a:endParaRPr kumimoji="0" lang="en-US" altLang="ko-KR" sz="2800" b="1" i="0" u="none" strike="noStrike" kern="1200" cap="none" spc="-40" normalizeH="0" noProof="0" dirty="0">
              <a:ln>
                <a:solidFill>
                  <a:srgbClr val="BBE0E3">
                    <a:shade val="50000"/>
                    <a:alpha val="0"/>
                  </a:srgbClr>
                </a:solidFill>
              </a:ln>
              <a:solidFill>
                <a:srgbClr val="002239"/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F0EA84-3E34-E2C5-E2EE-404AE81C6516}"/>
              </a:ext>
            </a:extLst>
          </p:cNvPr>
          <p:cNvSpPr txBox="1"/>
          <p:nvPr/>
        </p:nvSpPr>
        <p:spPr>
          <a:xfrm>
            <a:off x="467926" y="2530804"/>
            <a:ext cx="6034531" cy="28334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1500" b="0" i="0" dirty="0"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금융의 본질적인 특성상 전문 용어와 복잡한 계산 방법 등이 진입장벽을 형성하고 있습니다</a:t>
            </a:r>
            <a:r>
              <a:rPr lang="en-US" altLang="ko-KR" sz="1500" b="0" i="0" dirty="0"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 </a:t>
            </a:r>
            <a:r>
              <a:rPr lang="ko-KR" altLang="en-US" sz="1500" b="0" i="0" dirty="0"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다수의 국민이 복리 계산에 취약하며</a:t>
            </a:r>
            <a:r>
              <a:rPr lang="en-US" altLang="ko-KR" sz="1500" b="0" i="0" dirty="0"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1500" b="0" i="0" dirty="0"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분산 투자 개념에 대한 이해도도 낮은 편입니다</a:t>
            </a:r>
            <a:r>
              <a:rPr lang="en-US" altLang="ko-KR" sz="1500" b="0" i="0" dirty="0"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 OECD/INFE</a:t>
            </a:r>
            <a:r>
              <a:rPr lang="ko-KR" altLang="en-US" sz="1500" b="0" i="0" dirty="0"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의 금융 이해력 조사에서도 한국 국민은 장기 재무 목표 설정</a:t>
            </a:r>
            <a:r>
              <a:rPr lang="en-US" altLang="ko-KR" sz="1500" b="0" i="0" dirty="0"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1500" b="0" i="0" dirty="0"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재무 상태 점검</a:t>
            </a:r>
            <a:r>
              <a:rPr lang="en-US" altLang="ko-KR" sz="1500" b="0" i="0" dirty="0"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1500" b="0" i="0" dirty="0"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정보에 기반한 금융 상품 선택 및 신중한 구매 등에서 취약성을 보였습니다</a:t>
            </a:r>
            <a:r>
              <a:rPr lang="en-US" altLang="ko-KR" sz="1500" b="0" i="0" dirty="0"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 </a:t>
            </a:r>
            <a:r>
              <a:rPr lang="ko-KR" altLang="en-US" sz="1500" b="0" i="0" dirty="0"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또한</a:t>
            </a:r>
            <a:r>
              <a:rPr lang="en-US" altLang="ko-KR" sz="1500" b="0" i="0" dirty="0"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1500" b="0" i="0" dirty="0"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온라인 금융상품 구매 시 규제 점검에 대한 인식도 낮은 점수를 기록했으며</a:t>
            </a:r>
            <a:r>
              <a:rPr lang="en-US" altLang="ko-KR" sz="1500" b="0" i="0" dirty="0"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20</a:t>
            </a:r>
            <a:r>
              <a:rPr lang="ko-KR" altLang="en-US" sz="1500" b="0" i="0" dirty="0"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대의 전반적 금융 이해력은 낮은 편으로</a:t>
            </a:r>
            <a:r>
              <a:rPr lang="en-US" altLang="ko-KR" sz="1500" b="0" i="0" dirty="0"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1500" b="0" i="0" dirty="0"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평균 이하의 점수를 보였습니다</a:t>
            </a:r>
            <a:r>
              <a:rPr lang="en-US" altLang="ko-KR" sz="1500" b="0" i="0" dirty="0"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</a:t>
            </a:r>
          </a:p>
        </p:txBody>
      </p:sp>
      <p:graphicFrame>
        <p:nvGraphicFramePr>
          <p:cNvPr id="12" name="차트 11">
            <a:extLst>
              <a:ext uri="{FF2B5EF4-FFF2-40B4-BE49-F238E27FC236}">
                <a16:creationId xmlns:a16="http://schemas.microsoft.com/office/drawing/2014/main" id="{19965E67-DAAC-0D07-804E-13C34866B1B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68159750"/>
              </p:ext>
            </p:extLst>
          </p:nvPr>
        </p:nvGraphicFramePr>
        <p:xfrm>
          <a:off x="6502457" y="1688432"/>
          <a:ext cx="5274453" cy="45182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6F7195B2-CEBD-3036-91C1-D2490A1DD3F0}"/>
              </a:ext>
            </a:extLst>
          </p:cNvPr>
          <p:cNvSpPr txBox="1"/>
          <p:nvPr/>
        </p:nvSpPr>
        <p:spPr>
          <a:xfrm>
            <a:off x="9525504" y="6206644"/>
            <a:ext cx="227979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한국은행</a:t>
            </a:r>
            <a:r>
              <a:rPr lang="en-US" altLang="ko-KR" sz="11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, </a:t>
            </a:r>
            <a:r>
              <a:rPr lang="ko-KR" altLang="en-US" sz="11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금융감독원 제공 및</a:t>
            </a:r>
            <a:r>
              <a:rPr lang="ko-KR" altLang="en-US" sz="1100" b="0" i="0" dirty="0">
                <a:solidFill>
                  <a:srgbClr val="111111"/>
                </a:solidFill>
                <a:effectLst/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배포</a:t>
            </a:r>
            <a:endParaRPr lang="ko-KR" altLang="en-US" sz="1100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C4C10D-F637-5598-C694-B4DE80C56B44}"/>
              </a:ext>
            </a:extLst>
          </p:cNvPr>
          <p:cNvSpPr txBox="1"/>
          <p:nvPr/>
        </p:nvSpPr>
        <p:spPr>
          <a:xfrm>
            <a:off x="10502265" y="2737144"/>
            <a:ext cx="122180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국민평균 </a:t>
            </a:r>
            <a:r>
              <a:rPr lang="en-US" altLang="ko-KR" sz="11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66.5</a:t>
            </a:r>
            <a:r>
              <a:rPr lang="ko-KR" altLang="en-US" sz="11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점</a:t>
            </a:r>
          </a:p>
        </p:txBody>
      </p:sp>
    </p:spTree>
    <p:extLst>
      <p:ext uri="{BB962C8B-B14F-4D97-AF65-F5344CB8AC3E}">
        <p14:creationId xmlns:p14="http://schemas.microsoft.com/office/powerpoint/2010/main" val="9409133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9FE050-C26E-BD72-BDF2-0098973FB3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0C962B73-BAA0-9E16-A132-34308093CA14}"/>
              </a:ext>
            </a:extLst>
          </p:cNvPr>
          <p:cNvSpPr/>
          <p:nvPr/>
        </p:nvSpPr>
        <p:spPr>
          <a:xfrm>
            <a:off x="373805" y="1688432"/>
            <a:ext cx="11403105" cy="451821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HY견명조" panose="0203060000010101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76B5A3-2A8B-8F5D-CDD1-BF8381288E2C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1740688" y="672194"/>
            <a:ext cx="334803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0" marR="0" lvl="0" indent="-176213" defTabSz="93598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80000"/>
              <a:buFontTx/>
              <a:buNone/>
              <a:tabLst/>
              <a:defRPr/>
            </a:pPr>
            <a:r>
              <a:rPr kumimoji="0" lang="en-US" altLang="ko-KR" sz="2800" b="1" spc="-40" dirty="0">
                <a:ln>
                  <a:solidFill>
                    <a:srgbClr val="BBE0E3">
                      <a:shade val="50000"/>
                      <a:alpha val="0"/>
                    </a:srgbClr>
                  </a:solidFill>
                </a:ln>
                <a:solidFill>
                  <a:srgbClr val="002239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2. </a:t>
            </a:r>
            <a:r>
              <a:rPr kumimoji="0" lang="ko-KR" altLang="en-US" sz="2800" b="1" spc="-40" dirty="0">
                <a:ln>
                  <a:solidFill>
                    <a:srgbClr val="BBE0E3">
                      <a:shade val="50000"/>
                      <a:alpha val="0"/>
                    </a:srgbClr>
                  </a:solidFill>
                </a:ln>
                <a:solidFill>
                  <a:srgbClr val="002239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아이디어 제안배경</a:t>
            </a:r>
            <a:endParaRPr kumimoji="0" lang="en-US" altLang="ko-KR" sz="2800" b="1" i="0" u="none" strike="noStrike" kern="1200" cap="none" spc="-40" normalizeH="0" noProof="0" dirty="0">
              <a:ln>
                <a:solidFill>
                  <a:srgbClr val="BBE0E3">
                    <a:shade val="50000"/>
                    <a:alpha val="0"/>
                  </a:srgbClr>
                </a:solidFill>
              </a:ln>
              <a:solidFill>
                <a:srgbClr val="002239"/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2ABE03-A078-D14A-3603-B3C62C7A1D34}"/>
              </a:ext>
            </a:extLst>
          </p:cNvPr>
          <p:cNvSpPr txBox="1"/>
          <p:nvPr/>
        </p:nvSpPr>
        <p:spPr>
          <a:xfrm>
            <a:off x="467926" y="1773320"/>
            <a:ext cx="7140816" cy="42184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1500" b="0" i="0" dirty="0" err="1"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한국금융소비자보호재단의</a:t>
            </a:r>
            <a:r>
              <a:rPr lang="ko-KR" altLang="en-US" sz="1500" b="0" i="0" dirty="0"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설문조사 결과</a:t>
            </a:r>
            <a:r>
              <a:rPr lang="en-US" altLang="ko-KR" sz="1500" b="0" i="0" dirty="0"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1500" b="0" i="0" dirty="0"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금융상품에 대한 일반적 지식 분야에 대한 교육이나 자료의 수요가 가장 높게 나타났습니다</a:t>
            </a:r>
            <a:r>
              <a:rPr lang="en-US" altLang="ko-KR" sz="1500" b="0" i="0" dirty="0"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 </a:t>
            </a:r>
            <a:r>
              <a:rPr lang="ko-KR" altLang="en-US" sz="1500" b="0" i="0" dirty="0"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현재 금융상품을 이용하고 있는 소비자들도 펀드와 같은 상품을 어렵게 느끼며</a:t>
            </a:r>
            <a:r>
              <a:rPr lang="en-US" altLang="ko-KR" sz="1500" b="0" i="0" dirty="0"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1500" b="0" i="0" dirty="0"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단순하고 이해하기 쉬운 상품을 선호하는 경향이 있습니다</a:t>
            </a:r>
            <a:r>
              <a:rPr lang="en-US" altLang="ko-KR" sz="1500" b="0" i="0" dirty="0"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 </a:t>
            </a:r>
            <a:r>
              <a:rPr lang="ko-KR" altLang="en-US" sz="1500" b="0" i="0" dirty="0"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또한</a:t>
            </a:r>
            <a:r>
              <a:rPr lang="en-US" altLang="ko-KR" sz="1500" b="0" i="0" dirty="0"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1500" b="0" i="0" dirty="0"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운용보고서 등의 제공이 도움이 되지만</a:t>
            </a:r>
            <a:r>
              <a:rPr lang="en-US" altLang="ko-KR" sz="1500" b="0" i="0" dirty="0"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1500" b="0" i="0" dirty="0"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방대한 양과 어려운 용어 사용으로 인해 많은 소비자가 접근하는 데 어려움을 겪고 있습니다</a:t>
            </a:r>
            <a:r>
              <a:rPr lang="en-US" altLang="ko-KR" sz="1500" b="0" i="0" dirty="0"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500" b="0" i="0" dirty="0"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이와 관련하여</a:t>
            </a:r>
            <a:r>
              <a:rPr lang="en-US" altLang="ko-KR" sz="1500" b="0" i="0" dirty="0"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1500" b="0" i="0" dirty="0"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다양한 연구와 소비자지원 제도가 생기고 있습니다</a:t>
            </a:r>
            <a:r>
              <a:rPr lang="en-US" altLang="ko-KR" sz="1500" b="0" i="0" dirty="0"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 KB </a:t>
            </a:r>
            <a:r>
              <a:rPr lang="ko-KR" altLang="en-US" sz="1500" b="0" i="0" dirty="0"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금융에서 발행한 </a:t>
            </a:r>
            <a:r>
              <a:rPr lang="en-US" altLang="ko-KR" sz="1500" b="0" i="0" dirty="0"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'KB </a:t>
            </a:r>
            <a:r>
              <a:rPr lang="ko-KR" altLang="en-US" sz="1500" b="0" i="0" dirty="0"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고객언어 가이드</a:t>
            </a:r>
            <a:r>
              <a:rPr lang="en-US" altLang="ko-KR" sz="1500" b="0" i="0" dirty="0"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'</a:t>
            </a:r>
            <a:r>
              <a:rPr lang="ko-KR" altLang="en-US" sz="1500" b="0" i="0" dirty="0"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는 금융 상품과 용어를 소비자가 쉽게 이해할 수 있도록 설명하는 것을 목표로 하고 있습니다</a:t>
            </a:r>
            <a:r>
              <a:rPr lang="en-US" altLang="ko-KR" sz="1500" b="0" i="0" dirty="0"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 </a:t>
            </a:r>
            <a:r>
              <a:rPr lang="ko-KR" altLang="en-US" sz="1500" b="0" i="0" dirty="0"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유진투자증권에서 발행한 금융상품 설명책자는 금융상품에 대한 이해를 돕기 위해 간결하고 명확한 언어로 정보를 제공하는 중요성을 강조하고 있습니다</a:t>
            </a:r>
            <a:r>
              <a:rPr lang="en-US" altLang="ko-KR" sz="1500" b="0" i="0" dirty="0"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 </a:t>
            </a:r>
            <a:r>
              <a:rPr lang="ko-KR" altLang="en-US" sz="1500" b="0" i="0" dirty="0"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또한</a:t>
            </a:r>
            <a:r>
              <a:rPr lang="en-US" altLang="ko-KR" sz="1500" b="0" i="0" dirty="0"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1500" b="0" i="0" dirty="0"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디지털 환경에서 금융 서비스에 접근하기 어려운 소비자들에 대한 현황을 제시하고</a:t>
            </a:r>
            <a:r>
              <a:rPr lang="en-US" altLang="ko-KR" sz="1500" b="0" i="0" dirty="0"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1500" b="0" i="0" dirty="0"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이들을 위한 적절한 지원이 필요하다는 점이 강조된 금융소비의 디지털 소외 현황에 대한 보고서가 발간되기도 하였습니다</a:t>
            </a:r>
            <a:r>
              <a:rPr lang="en-US" altLang="ko-KR" sz="1500" b="0" i="0" dirty="0"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2A7DBB22-6870-5D1A-7F72-E234492F7ABD}"/>
              </a:ext>
            </a:extLst>
          </p:cNvPr>
          <p:cNvGrpSpPr/>
          <p:nvPr/>
        </p:nvGrpSpPr>
        <p:grpSpPr>
          <a:xfrm>
            <a:off x="7568793" y="2016644"/>
            <a:ext cx="4155281" cy="4057652"/>
            <a:chOff x="7874698" y="2265838"/>
            <a:chExt cx="3753702" cy="3665508"/>
          </a:xfrm>
        </p:grpSpPr>
        <p:pic>
          <p:nvPicPr>
            <p:cNvPr id="2" name="Picture 2">
              <a:extLst>
                <a:ext uri="{FF2B5EF4-FFF2-40B4-BE49-F238E27FC236}">
                  <a16:creationId xmlns:a16="http://schemas.microsoft.com/office/drawing/2014/main" id="{CC68D5C5-4F36-FF38-9C48-F465936F9A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24447" y="3429000"/>
              <a:ext cx="2548491" cy="11707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CD9F3536-889E-D18F-770F-77260FF3A9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74698" y="4677516"/>
              <a:ext cx="3753702" cy="1253830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CD3293DD-BBD0-1DD7-E38D-263AC007BE2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973405" y="2265838"/>
              <a:ext cx="3537552" cy="116303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522142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747383-8051-3A7B-6F6C-9932C40F8D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83D223AA-1066-E201-C7C4-B9719170711D}"/>
              </a:ext>
            </a:extLst>
          </p:cNvPr>
          <p:cNvSpPr/>
          <p:nvPr/>
        </p:nvSpPr>
        <p:spPr>
          <a:xfrm>
            <a:off x="373805" y="1688432"/>
            <a:ext cx="11403105" cy="451821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HY견명조" panose="0203060000010101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5CBDEA-17F2-E7E3-8E90-BBB01FA96ECD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1740688" y="672194"/>
            <a:ext cx="334803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0" marR="0" lvl="0" indent="-176213" defTabSz="93598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80000"/>
              <a:buFontTx/>
              <a:buNone/>
              <a:tabLst/>
              <a:defRPr/>
            </a:pPr>
            <a:r>
              <a:rPr kumimoji="0" lang="en-US" altLang="ko-KR" sz="2800" b="1" spc="-40" dirty="0">
                <a:ln>
                  <a:solidFill>
                    <a:srgbClr val="BBE0E3">
                      <a:shade val="50000"/>
                      <a:alpha val="0"/>
                    </a:srgbClr>
                  </a:solidFill>
                </a:ln>
                <a:solidFill>
                  <a:srgbClr val="002239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2. </a:t>
            </a:r>
            <a:r>
              <a:rPr kumimoji="0" lang="ko-KR" altLang="en-US" sz="2800" b="1" spc="-40" dirty="0">
                <a:ln>
                  <a:solidFill>
                    <a:srgbClr val="BBE0E3">
                      <a:shade val="50000"/>
                      <a:alpha val="0"/>
                    </a:srgbClr>
                  </a:solidFill>
                </a:ln>
                <a:solidFill>
                  <a:srgbClr val="002239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아이디어 제안배경</a:t>
            </a:r>
            <a:endParaRPr kumimoji="0" lang="en-US" altLang="ko-KR" sz="2800" b="1" i="0" u="none" strike="noStrike" kern="1200" cap="none" spc="-40" normalizeH="0" noProof="0" dirty="0">
              <a:ln>
                <a:solidFill>
                  <a:srgbClr val="BBE0E3">
                    <a:shade val="50000"/>
                    <a:alpha val="0"/>
                  </a:srgbClr>
                </a:solidFill>
              </a:ln>
              <a:solidFill>
                <a:srgbClr val="002239"/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CAEF697-987A-8629-CEA5-B8DFFA7CB33A}"/>
              </a:ext>
            </a:extLst>
          </p:cNvPr>
          <p:cNvSpPr txBox="1"/>
          <p:nvPr/>
        </p:nvSpPr>
        <p:spPr>
          <a:xfrm>
            <a:off x="567024" y="2682349"/>
            <a:ext cx="6574771" cy="2487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ko-KR" sz="1500" b="0" i="0" kern="1200" dirty="0"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누구나 누릴 수 있는 금융</a:t>
            </a:r>
            <a:r>
              <a:rPr lang="en-US" altLang="ko-KR" sz="1500" b="0" i="0" kern="1200" dirty="0"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ko-KR" sz="1500" b="0" i="0" kern="1200" dirty="0"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함께 만들어</a:t>
            </a:r>
            <a:r>
              <a:rPr lang="en-US" altLang="ko-KR" sz="1500" b="0" i="0" kern="1200" dirty="0"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Dream(</a:t>
            </a:r>
            <a:r>
              <a:rPr lang="ko-KR" altLang="ko-KR" sz="1500" b="0" i="0" kern="1200" dirty="0" err="1"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누누드</a:t>
            </a:r>
            <a:r>
              <a:rPr lang="ko-KR" altLang="en-US" sz="1500" dirty="0" err="1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림</a:t>
            </a:r>
            <a:r>
              <a:rPr lang="en-US" altLang="ko-KR" sz="15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</a:t>
            </a:r>
            <a:r>
              <a:rPr lang="en-US" altLang="ko-KR" sz="1500" b="0" i="0" kern="1200" dirty="0"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ko-KR" sz="1500" b="0" i="0" kern="1200" dirty="0"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제안 서비스</a:t>
            </a:r>
            <a:r>
              <a:rPr lang="en-US" altLang="ko-KR" sz="1500" b="0" i="0" kern="1200" dirty="0"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)</a:t>
            </a:r>
            <a:r>
              <a:rPr lang="ko-KR" altLang="ko-KR" sz="1500" b="0" i="0" kern="1200" dirty="0"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은 금융 이해력을 높이고 금융 웰빙을 개선하는 데 중점을 둡니다</a:t>
            </a:r>
            <a:r>
              <a:rPr lang="en-US" altLang="ko-KR" sz="1500" b="0" i="0" kern="1200" dirty="0"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 </a:t>
            </a:r>
            <a:r>
              <a:rPr lang="ko-KR" altLang="ko-KR" sz="1500" b="0" i="0" kern="1200" dirty="0"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기존의 금융 교육 방식에서 나아가</a:t>
            </a:r>
            <a:r>
              <a:rPr lang="en-US" altLang="ko-KR" sz="1500" b="0" i="0" kern="1200" dirty="0"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ko-KR" sz="1500" b="0" i="0" kern="1200" dirty="0"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사용자가 언제든 접근할 수 있는 형태의 서비스로 금융 상식이 필요할 때마다 필요한 부분을 확인하므로 더 큰 효과를 기대할 수 있습니다</a:t>
            </a:r>
            <a:r>
              <a:rPr lang="en-US" altLang="ko-KR" sz="1500" b="0" i="0" kern="1200" dirty="0"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 </a:t>
            </a:r>
            <a:r>
              <a:rPr lang="ko-KR" altLang="ko-KR" sz="1500" b="0" i="0" kern="1200" dirty="0"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특히</a:t>
            </a:r>
            <a:r>
              <a:rPr lang="en-US" altLang="ko-KR" sz="1500" b="0" i="0" kern="1200" dirty="0"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ko-KR" sz="1500" b="0" i="0" kern="1200" dirty="0"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금융 상품을 선택함에 있어서 객관적 지표와 쉬운 설명으로 사용자가 스스로 판단할 수 있도록 </a:t>
            </a:r>
            <a:r>
              <a:rPr lang="ko-KR" altLang="ko-KR" sz="1500" b="0" i="0" kern="1200" dirty="0" err="1"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돕습니다</a:t>
            </a:r>
            <a:r>
              <a:rPr lang="en-US" altLang="ko-KR" sz="1500" b="0" i="0" kern="1200" dirty="0"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 </a:t>
            </a:r>
            <a:r>
              <a:rPr lang="ko-KR" altLang="ko-KR" sz="1500" b="0" i="0" kern="1200" dirty="0"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이를 통해 금융 포용 측면에서도 핵심적인 가치를 제공하고자 합니다</a:t>
            </a:r>
            <a:r>
              <a:rPr lang="en-US" altLang="ko-KR" sz="1500" b="0" i="0" kern="1200" dirty="0"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</a:t>
            </a:r>
            <a:endParaRPr lang="ko-KR" altLang="ko-KR" sz="1500" dirty="0"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CCF42FDF-BF15-85F3-F07A-7FDE5D06C6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2089" y="1888005"/>
            <a:ext cx="4202983" cy="420298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5953562-7353-EB4A-5EDF-1A981DD89BDD}"/>
              </a:ext>
            </a:extLst>
          </p:cNvPr>
          <p:cNvSpPr txBox="1"/>
          <p:nvPr/>
        </p:nvSpPr>
        <p:spPr>
          <a:xfrm>
            <a:off x="9190652" y="6219752"/>
            <a:ext cx="259398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Open AI, Chat GPT 4.0o </a:t>
            </a:r>
            <a:r>
              <a:rPr lang="ko-KR" altLang="en-US" sz="11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모델 활용</a:t>
            </a:r>
          </a:p>
        </p:txBody>
      </p:sp>
    </p:spTree>
    <p:extLst>
      <p:ext uri="{BB962C8B-B14F-4D97-AF65-F5344CB8AC3E}">
        <p14:creationId xmlns:p14="http://schemas.microsoft.com/office/powerpoint/2010/main" val="36549812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FD73E3-BCAE-4120-7FC9-C9616B1BC5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862749EA-8FED-3063-1556-3BF1604F62F0}"/>
              </a:ext>
            </a:extLst>
          </p:cNvPr>
          <p:cNvSpPr/>
          <p:nvPr/>
        </p:nvSpPr>
        <p:spPr>
          <a:xfrm>
            <a:off x="373805" y="2351396"/>
            <a:ext cx="11403105" cy="385524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HY견명조" panose="0203060000010101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FFB7A6-344D-00C9-F03E-EB10A31ABE66}"/>
              </a:ext>
            </a:extLst>
          </p:cNvPr>
          <p:cNvSpPr txBox="1"/>
          <p:nvPr/>
        </p:nvSpPr>
        <p:spPr>
          <a:xfrm>
            <a:off x="373805" y="1657331"/>
            <a:ext cx="3262432" cy="4431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kumimoji="1" lang="ko-KR" altLang="en-US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아이디어</a:t>
            </a:r>
            <a:r>
              <a:rPr kumimoji="1" lang="en-US" altLang="ko-KR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/</a:t>
            </a:r>
            <a:r>
              <a:rPr kumimoji="1" lang="ko-KR" altLang="en-US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서비스 핵심 내용</a:t>
            </a:r>
            <a:endParaRPr kumimoji="1" lang="en-US" altLang="ko-KR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F39CDF-D49D-7A36-0CAB-3956B2138C65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1740688" y="672194"/>
            <a:ext cx="1957908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lvl="0" indent="-176213" defTabSz="935980" eaLnBrk="1" hangingPunct="1">
              <a:buClr>
                <a:srgbClr val="7F7F7F"/>
              </a:buClr>
              <a:buSzPct val="80000"/>
              <a:defRPr/>
            </a:pPr>
            <a:r>
              <a:rPr kumimoji="0" lang="en-US" altLang="ko-KR" sz="2800" b="1" spc="-40" dirty="0">
                <a:ln>
                  <a:solidFill>
                    <a:srgbClr val="BBE0E3">
                      <a:shade val="50000"/>
                      <a:alpha val="0"/>
                    </a:srgbClr>
                  </a:solidFill>
                </a:ln>
                <a:solidFill>
                  <a:srgbClr val="002239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3. </a:t>
            </a:r>
            <a:r>
              <a:rPr kumimoji="0" lang="ko-KR" altLang="en-US" sz="2800" b="1" spc="-40" dirty="0">
                <a:ln>
                  <a:solidFill>
                    <a:srgbClr val="BBE0E3">
                      <a:shade val="50000"/>
                      <a:alpha val="0"/>
                    </a:srgbClr>
                  </a:solidFill>
                </a:ln>
                <a:solidFill>
                  <a:srgbClr val="002239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상세 설명</a:t>
            </a:r>
            <a:endParaRPr kumimoji="0" lang="en-US" altLang="ko-KR" sz="2800" b="1" spc="-40" dirty="0">
              <a:ln>
                <a:solidFill>
                  <a:srgbClr val="BBE0E3">
                    <a:shade val="50000"/>
                    <a:alpha val="0"/>
                  </a:srgbClr>
                </a:solidFill>
              </a:ln>
              <a:solidFill>
                <a:srgbClr val="002239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3BF70B-E162-98CA-AEF3-327CBFC2F798}"/>
              </a:ext>
            </a:extLst>
          </p:cNvPr>
          <p:cNvSpPr txBox="1"/>
          <p:nvPr/>
        </p:nvSpPr>
        <p:spPr>
          <a:xfrm>
            <a:off x="437269" y="2351396"/>
            <a:ext cx="11276176" cy="3872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1500" b="0" i="0" u="none" strike="noStrike" dirty="0">
                <a:solidFill>
                  <a:srgbClr val="000000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누구나 누릴 수 있는 금융</a:t>
            </a:r>
            <a:r>
              <a:rPr lang="en-US" altLang="ko-KR" sz="1500" b="0" i="0" u="none" strike="noStrike" dirty="0">
                <a:solidFill>
                  <a:srgbClr val="000000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1500" b="0" i="0" u="none" strike="noStrike" dirty="0">
                <a:solidFill>
                  <a:srgbClr val="000000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함께 만들어</a:t>
            </a:r>
            <a:r>
              <a:rPr lang="en-US" altLang="ko-KR" sz="1500" b="0" i="0" u="none" strike="noStrike" dirty="0">
                <a:solidFill>
                  <a:srgbClr val="000000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Dream; </a:t>
            </a:r>
            <a:r>
              <a:rPr lang="ko-KR" altLang="en-US" sz="1500" b="0" i="0" u="none" strike="noStrike" dirty="0" err="1">
                <a:solidFill>
                  <a:srgbClr val="000000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누누드림은</a:t>
            </a:r>
            <a:r>
              <a:rPr lang="ko-KR" altLang="en-US" sz="1500" b="0" i="0" u="none" strike="noStrike" dirty="0">
                <a:solidFill>
                  <a:srgbClr val="000000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사용자가 조금의 금융정보 입력으로 소득 수준</a:t>
            </a:r>
            <a:r>
              <a:rPr lang="en-US" altLang="ko-KR" sz="1500" b="0" i="0" u="none" strike="noStrike" dirty="0">
                <a:solidFill>
                  <a:srgbClr val="000000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1500" b="0" i="0" u="none" strike="noStrike" dirty="0">
                <a:solidFill>
                  <a:srgbClr val="000000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투자 성향</a:t>
            </a:r>
            <a:r>
              <a:rPr lang="en-US" altLang="ko-KR" sz="1500" b="0" i="0" u="none" strike="noStrike" dirty="0">
                <a:solidFill>
                  <a:srgbClr val="000000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1500" b="0" i="0" u="none" strike="noStrike" dirty="0">
                <a:solidFill>
                  <a:srgbClr val="000000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자산 규모 등의 정보를 제공하면 </a:t>
            </a:r>
            <a:r>
              <a:rPr lang="en-US" altLang="ko-KR" sz="1500" b="0" i="0" u="none" strike="noStrike" dirty="0">
                <a:solidFill>
                  <a:srgbClr val="000000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AI</a:t>
            </a:r>
            <a:r>
              <a:rPr lang="ko-KR" altLang="en-US" sz="1500" b="0" i="0" u="none" strike="noStrike" dirty="0">
                <a:solidFill>
                  <a:srgbClr val="000000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와 데이터 기반 기술을 활용해</a:t>
            </a:r>
            <a:r>
              <a:rPr lang="en-US" altLang="ko-KR" sz="1500" b="0" i="0" u="none" strike="noStrike" dirty="0">
                <a:solidFill>
                  <a:srgbClr val="000000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1500" b="0" i="0" u="none" strike="noStrike" dirty="0">
                <a:solidFill>
                  <a:srgbClr val="000000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개인의 재정 상황과 목표에 맞는 최적의 금융 상품을 추천하는 시스템입니다</a:t>
            </a:r>
            <a:r>
              <a:rPr lang="en-US" altLang="ko-KR" sz="1500" b="0" i="0" u="none" strike="noStrike" dirty="0">
                <a:solidFill>
                  <a:srgbClr val="000000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 </a:t>
            </a:r>
            <a:r>
              <a:rPr lang="ko-KR" altLang="en-US" sz="1500" b="0" i="0" u="none" strike="noStrike" dirty="0">
                <a:solidFill>
                  <a:srgbClr val="000000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상품을 소개하는 것에서 나아가 복잡한 금융 상품과 용어를 쉽게 이해할 수 있도록 설명하고</a:t>
            </a:r>
            <a:r>
              <a:rPr lang="en-US" altLang="ko-KR" sz="1500" b="0" i="0" u="none" strike="noStrike" dirty="0">
                <a:solidFill>
                  <a:srgbClr val="000000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1500" b="0" i="0" u="none" strike="noStrike" dirty="0">
                <a:solidFill>
                  <a:srgbClr val="000000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사용자가 더 나은 결정을 내릴 수 있도록 지원합니다</a:t>
            </a:r>
            <a:r>
              <a:rPr lang="en-US" altLang="ko-KR" sz="1500" b="0" i="0" u="none" strike="noStrike" dirty="0">
                <a:solidFill>
                  <a:srgbClr val="000000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 </a:t>
            </a:r>
          </a:p>
          <a:p>
            <a:pPr algn="l">
              <a:lnSpc>
                <a:spcPct val="150000"/>
              </a:lnSpc>
            </a:pPr>
            <a:r>
              <a:rPr lang="ko-KR" altLang="en-US" sz="1500" b="0" i="0" u="none" strike="noStrike" dirty="0" err="1">
                <a:solidFill>
                  <a:srgbClr val="000000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누누드림은</a:t>
            </a:r>
            <a:r>
              <a:rPr lang="ko-KR" altLang="en-US" sz="1500" b="0" i="0" u="none" strike="noStrike" dirty="0">
                <a:solidFill>
                  <a:srgbClr val="000000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en-US" altLang="ko-KR" sz="1500" b="0" i="0" u="none" strike="noStrike" dirty="0">
                <a:solidFill>
                  <a:srgbClr val="000000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AI</a:t>
            </a:r>
            <a:r>
              <a:rPr lang="ko-KR" altLang="en-US" sz="1500" b="0" i="0" u="none" strike="noStrike" dirty="0">
                <a:solidFill>
                  <a:srgbClr val="000000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기반의 금융 상품 추천에서 시작하여</a:t>
            </a:r>
            <a:r>
              <a:rPr lang="en-US" altLang="ko-KR" sz="1500" b="0" i="0" u="none" strike="noStrike" dirty="0">
                <a:solidFill>
                  <a:srgbClr val="000000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1500" b="0" i="0" u="none" strike="noStrike" dirty="0">
                <a:solidFill>
                  <a:srgbClr val="000000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장기적으로는 데이터 소외 계층의 금융 접근성을 높이고</a:t>
            </a:r>
            <a:r>
              <a:rPr lang="en-US" altLang="ko-KR" sz="1500" b="0" i="0" u="none" strike="noStrike" dirty="0">
                <a:solidFill>
                  <a:srgbClr val="000000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1500" b="0" i="0" u="none" strike="noStrike" dirty="0">
                <a:solidFill>
                  <a:srgbClr val="000000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사용자 맞춤형 금융 지식을 제공하여 전 국민의 금융 이해도와 금융상품 활용도를 향상시키는 것을 목표로 합니다</a:t>
            </a:r>
            <a:r>
              <a:rPr lang="en-US" altLang="ko-KR" sz="1500" b="0" i="0" u="none" strike="noStrike" dirty="0">
                <a:solidFill>
                  <a:srgbClr val="000000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</a:t>
            </a:r>
          </a:p>
          <a:p>
            <a:pPr algn="l">
              <a:lnSpc>
                <a:spcPct val="150000"/>
              </a:lnSpc>
            </a:pPr>
            <a:endParaRPr lang="en-US" altLang="ko-KR" sz="1500" b="0" i="0" u="none" strike="noStrike" dirty="0">
              <a:solidFill>
                <a:srgbClr val="000000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ko-KR" altLang="en-US" sz="150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개인화 금융상품 추천</a:t>
            </a:r>
            <a:endParaRPr lang="en-US" altLang="ko-KR" sz="1500" dirty="0">
              <a:solidFill>
                <a:srgbClr val="00000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ko-KR" altLang="en-US" sz="1500" b="0" i="0" u="none" strike="noStrike" dirty="0">
                <a:solidFill>
                  <a:srgbClr val="000000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단계적 목표 설정 및 가이드 제공</a:t>
            </a:r>
            <a:endParaRPr lang="en-US" altLang="ko-KR" sz="1500" b="0" i="0" u="none" strike="noStrike" dirty="0">
              <a:solidFill>
                <a:srgbClr val="000000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ko-KR" altLang="en-US" sz="150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사용자 주도형 </a:t>
            </a:r>
            <a:r>
              <a:rPr lang="en-US" altLang="ko-KR" sz="150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UI/UX </a:t>
            </a:r>
            <a:r>
              <a:rPr lang="ko-KR" altLang="en-US" sz="150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제공</a:t>
            </a:r>
            <a:endParaRPr lang="en-US" altLang="ko-KR" sz="1500" dirty="0">
              <a:solidFill>
                <a:srgbClr val="00000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ko-KR" altLang="en-US" sz="1500" b="0" i="0" u="none" strike="noStrike" dirty="0">
                <a:solidFill>
                  <a:srgbClr val="000000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맞춤형 교육과 정보 제공</a:t>
            </a:r>
            <a:endParaRPr lang="en-US" altLang="ko-KR" sz="1500" b="0" i="0" u="none" strike="noStrike" dirty="0">
              <a:solidFill>
                <a:srgbClr val="000000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ko-KR" altLang="en-US" sz="150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플랫폼정부 실현 및 국민편익강화로 발전</a:t>
            </a:r>
            <a:endParaRPr lang="en-US" altLang="ko-KR" sz="1500" b="0" i="0" u="none" strike="noStrike" dirty="0">
              <a:solidFill>
                <a:srgbClr val="000000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30383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25A552-A182-FC7D-517D-3C75F3E029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3194B9D-652E-1C19-0B29-7510B28AFBFC}"/>
              </a:ext>
            </a:extLst>
          </p:cNvPr>
          <p:cNvSpPr/>
          <p:nvPr/>
        </p:nvSpPr>
        <p:spPr>
          <a:xfrm>
            <a:off x="373805" y="2351396"/>
            <a:ext cx="11403105" cy="385524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HY견명조" panose="0203060000010101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F0E55B9-112D-7817-9CD7-AC856D88439F}"/>
              </a:ext>
            </a:extLst>
          </p:cNvPr>
          <p:cNvSpPr txBox="1"/>
          <p:nvPr/>
        </p:nvSpPr>
        <p:spPr>
          <a:xfrm>
            <a:off x="373805" y="1657331"/>
            <a:ext cx="3262432" cy="4431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kumimoji="1" lang="ko-KR" altLang="en-US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아이디어</a:t>
            </a:r>
            <a:r>
              <a:rPr kumimoji="1" lang="en-US" altLang="ko-KR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/</a:t>
            </a:r>
            <a:r>
              <a:rPr kumimoji="1" lang="ko-KR" altLang="en-US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서비스 핵심 내용</a:t>
            </a:r>
            <a:endParaRPr kumimoji="1" lang="en-US" altLang="ko-KR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EEA92B-C913-4E1E-E4A3-EF7AE3979FFF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1740688" y="672194"/>
            <a:ext cx="1957908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lvl="0" indent="-176213" defTabSz="935980" eaLnBrk="1" hangingPunct="1">
              <a:buClr>
                <a:srgbClr val="7F7F7F"/>
              </a:buClr>
              <a:buSzPct val="80000"/>
              <a:defRPr/>
            </a:pPr>
            <a:r>
              <a:rPr kumimoji="0" lang="en-US" altLang="ko-KR" sz="2800" b="1" spc="-40" dirty="0">
                <a:ln>
                  <a:solidFill>
                    <a:srgbClr val="BBE0E3">
                      <a:shade val="50000"/>
                      <a:alpha val="0"/>
                    </a:srgbClr>
                  </a:solidFill>
                </a:ln>
                <a:solidFill>
                  <a:srgbClr val="002239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3. </a:t>
            </a:r>
            <a:r>
              <a:rPr kumimoji="0" lang="ko-KR" altLang="en-US" sz="2800" b="1" spc="-40" dirty="0">
                <a:ln>
                  <a:solidFill>
                    <a:srgbClr val="BBE0E3">
                      <a:shade val="50000"/>
                      <a:alpha val="0"/>
                    </a:srgbClr>
                  </a:solidFill>
                </a:ln>
                <a:solidFill>
                  <a:srgbClr val="002239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상세 설명</a:t>
            </a:r>
            <a:endParaRPr kumimoji="0" lang="en-US" altLang="ko-KR" sz="2800" b="1" spc="-40" dirty="0">
              <a:ln>
                <a:solidFill>
                  <a:srgbClr val="BBE0E3">
                    <a:shade val="50000"/>
                    <a:alpha val="0"/>
                  </a:srgbClr>
                </a:solidFill>
              </a:ln>
              <a:solidFill>
                <a:srgbClr val="002239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79579D-0CC1-8AFD-C60A-B65E4AE0966A}"/>
              </a:ext>
            </a:extLst>
          </p:cNvPr>
          <p:cNvSpPr txBox="1"/>
          <p:nvPr/>
        </p:nvSpPr>
        <p:spPr>
          <a:xfrm>
            <a:off x="437269" y="2351396"/>
            <a:ext cx="11276176" cy="35259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1500" b="0" i="0" u="none" strike="noStrike" dirty="0">
                <a:solidFill>
                  <a:srgbClr val="000000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1. </a:t>
            </a:r>
            <a:r>
              <a:rPr lang="ko-KR" altLang="en-US" sz="1500" b="0" i="0" u="none" strike="noStrike" dirty="0">
                <a:solidFill>
                  <a:srgbClr val="000000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개인화 금융상품 추천  </a:t>
            </a:r>
          </a:p>
          <a:p>
            <a:pPr algn="l">
              <a:lnSpc>
                <a:spcPct val="150000"/>
              </a:lnSpc>
            </a:pPr>
            <a:r>
              <a:rPr lang="ko-KR" altLang="en-US" sz="1500" b="0" i="0" u="none" strike="noStrike" dirty="0">
                <a:solidFill>
                  <a:srgbClr val="000000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사용자가 제공한 소득 수준</a:t>
            </a:r>
            <a:r>
              <a:rPr lang="en-US" altLang="ko-KR" sz="1500" b="0" i="0" u="none" strike="noStrike" dirty="0">
                <a:solidFill>
                  <a:srgbClr val="000000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1500" b="0" i="0" u="none" strike="noStrike" dirty="0">
                <a:solidFill>
                  <a:srgbClr val="000000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투자 성향</a:t>
            </a:r>
            <a:r>
              <a:rPr lang="en-US" altLang="ko-KR" sz="1500" b="0" i="0" u="none" strike="noStrike" dirty="0">
                <a:solidFill>
                  <a:srgbClr val="000000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1500" b="0" i="0" u="none" strike="noStrike" dirty="0">
                <a:solidFill>
                  <a:srgbClr val="000000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재정 목표 등의 입력 데이터를 바탕으로 최적의 금융 상품을 추천합니다</a:t>
            </a:r>
            <a:r>
              <a:rPr lang="en-US" altLang="ko-KR" sz="1500" b="0" i="0" u="none" strike="noStrike" dirty="0">
                <a:solidFill>
                  <a:srgbClr val="000000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 </a:t>
            </a:r>
            <a:r>
              <a:rPr lang="ko-KR" altLang="en-US" sz="1500" b="0" i="0" u="none" strike="noStrike" dirty="0">
                <a:solidFill>
                  <a:srgbClr val="000000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추천 상품은 사용자의 재정 상태와 최종 목표 등 특성에 따라 달라지며</a:t>
            </a:r>
            <a:r>
              <a:rPr lang="en-US" altLang="ko-KR" sz="1500" b="0" i="0" u="none" strike="noStrike" dirty="0">
                <a:solidFill>
                  <a:srgbClr val="000000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1500" b="0" i="0" u="none" strike="noStrike" dirty="0">
                <a:solidFill>
                  <a:srgbClr val="000000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사용자가 필요로 하는 금융 상품을 보다 쉽게 탐색하고 선택할 수 있도록 합니다</a:t>
            </a:r>
            <a:r>
              <a:rPr lang="en-US" altLang="ko-KR" sz="1500" b="0" i="0" u="none" strike="noStrike" dirty="0">
                <a:solidFill>
                  <a:srgbClr val="000000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 </a:t>
            </a:r>
            <a:r>
              <a:rPr lang="ko-KR" altLang="en-US" sz="1500" b="0" i="0" u="none" strike="noStrike" dirty="0">
                <a:solidFill>
                  <a:srgbClr val="000000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사용자가 이해하기 쉽게 상품군을 </a:t>
            </a:r>
            <a:r>
              <a:rPr lang="ko-KR" altLang="en-US" sz="1500" b="0" i="0" u="none" strike="noStrike" dirty="0" err="1">
                <a:solidFill>
                  <a:srgbClr val="000000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군집화하여</a:t>
            </a:r>
            <a:r>
              <a:rPr lang="ko-KR" altLang="en-US" sz="1500" b="0" i="0" u="none" strike="noStrike" dirty="0">
                <a:solidFill>
                  <a:srgbClr val="000000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현실적인 분류와 맞춤형 추천을 제시합니다</a:t>
            </a:r>
            <a:r>
              <a:rPr lang="en-US" altLang="ko-KR" sz="1500" b="0" i="0" u="none" strike="noStrike" dirty="0">
                <a:solidFill>
                  <a:srgbClr val="000000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en-US" altLang="ko-KR" sz="1500" b="0" i="0" u="none" strike="noStrike" dirty="0">
                <a:solidFill>
                  <a:srgbClr val="000000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  </a:t>
            </a:r>
          </a:p>
          <a:p>
            <a:pPr algn="l">
              <a:lnSpc>
                <a:spcPct val="150000"/>
              </a:lnSpc>
            </a:pPr>
            <a:r>
              <a:rPr lang="en-US" altLang="ko-KR" sz="1500" b="0" i="0" u="none" strike="noStrike" dirty="0">
                <a:solidFill>
                  <a:srgbClr val="000000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2. </a:t>
            </a:r>
            <a:r>
              <a:rPr lang="ko-KR" altLang="en-US" sz="1500" b="0" i="0" u="none" strike="noStrike" dirty="0">
                <a:solidFill>
                  <a:srgbClr val="000000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단계적 목표 설정 및 가이드 제공 </a:t>
            </a:r>
          </a:p>
          <a:p>
            <a:pPr algn="l">
              <a:lnSpc>
                <a:spcPct val="150000"/>
              </a:lnSpc>
            </a:pPr>
            <a:r>
              <a:rPr lang="ko-KR" altLang="en-US" sz="1500" b="0" i="0" u="none" strike="noStrike" dirty="0">
                <a:solidFill>
                  <a:srgbClr val="000000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사용자가 최종적으로 도달하고자 하는 재정 목표에 맞춰 중간 목표를 설정하고</a:t>
            </a:r>
            <a:r>
              <a:rPr lang="en-US" altLang="ko-KR" sz="1500" b="0" i="0" u="none" strike="noStrike" dirty="0">
                <a:solidFill>
                  <a:srgbClr val="000000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1500" b="0" i="0" u="none" strike="noStrike" dirty="0">
                <a:solidFill>
                  <a:srgbClr val="000000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이를 위한 실천 가이드라인을 제공합니다</a:t>
            </a:r>
            <a:r>
              <a:rPr lang="en-US" altLang="ko-KR" sz="1500" b="0" i="0" u="none" strike="noStrike" dirty="0">
                <a:solidFill>
                  <a:srgbClr val="000000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 </a:t>
            </a:r>
            <a:r>
              <a:rPr lang="ko-KR" altLang="en-US" sz="1500" b="0" i="0" u="none" strike="noStrike" dirty="0">
                <a:solidFill>
                  <a:srgbClr val="000000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예를 들어</a:t>
            </a:r>
            <a:r>
              <a:rPr lang="en-US" altLang="ko-KR" sz="1500" b="0" i="0" u="none" strike="noStrike" dirty="0">
                <a:solidFill>
                  <a:srgbClr val="000000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1500" b="0" i="0" u="none" strike="noStrike" dirty="0">
                <a:solidFill>
                  <a:srgbClr val="000000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재정 안전성을 추구하며 자금마련을 목표로 하는 사용자는 저축 상품과 보험 상품의 조합을 추천 받고</a:t>
            </a:r>
            <a:r>
              <a:rPr lang="en-US" altLang="ko-KR" sz="1500" b="0" i="0" u="none" strike="noStrike" dirty="0">
                <a:solidFill>
                  <a:srgbClr val="000000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1500" b="0" i="0" u="none" strike="noStrike" dirty="0">
                <a:solidFill>
                  <a:srgbClr val="000000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고수익을 목표로 투자하는 사용자에게는 자산증식 상품에 대한 정보와 주의 사항을 안내합니다</a:t>
            </a:r>
            <a:r>
              <a:rPr lang="en-US" altLang="ko-KR" sz="1500" b="0" i="0" u="none" strike="noStrike" dirty="0">
                <a:solidFill>
                  <a:srgbClr val="000000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 </a:t>
            </a:r>
            <a:r>
              <a:rPr lang="ko-KR" altLang="en-US" sz="1500" b="0" i="0" u="none" strike="noStrike" dirty="0">
                <a:solidFill>
                  <a:srgbClr val="000000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기초 금융 정보부터 제공하고 이해가 쉬운 상품 설명을 통해 사용자는 기본적인 금융 지식부터 점차 심화된 내용으로 이해를 확장할 수 있습니다</a:t>
            </a:r>
            <a:r>
              <a:rPr lang="en-US" altLang="ko-KR" sz="1500" b="0" i="0" u="none" strike="noStrike" dirty="0">
                <a:solidFill>
                  <a:srgbClr val="000000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9918590"/>
      </p:ext>
    </p:extLst>
  </p:cSld>
  <p:clrMapOvr>
    <a:masterClrMapping/>
  </p:clrMapOvr>
</p:sld>
</file>

<file path=ppt/theme/theme1.xml><?xml version="1.0" encoding="utf-8"?>
<a:theme xmlns:a="http://schemas.openxmlformats.org/drawingml/2006/main" name="디자인 사용자 지정">
  <a:themeElements>
    <a:clrScheme name="사용자 지정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0563C1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6520</TotalTime>
  <Words>1707</Words>
  <Application>Microsoft Office PowerPoint</Application>
  <PresentationFormat>와이드스크린</PresentationFormat>
  <Paragraphs>154</Paragraphs>
  <Slides>17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4" baseType="lpstr">
      <vt:lpstr>G마켓 산스 Medium</vt:lpstr>
      <vt:lpstr>G마켓 산스 Light</vt:lpstr>
      <vt:lpstr>HY견고딕</vt:lpstr>
      <vt:lpstr>Arial</vt:lpstr>
      <vt:lpstr>HY견명조</vt:lpstr>
      <vt:lpstr>KoPub돋움체 Bold</vt:lpstr>
      <vt:lpstr>디자인 사용자 지정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사용자</dc:creator>
  <cp:lastModifiedBy>조원희</cp:lastModifiedBy>
  <cp:revision>664</cp:revision>
  <dcterms:created xsi:type="dcterms:W3CDTF">2024-06-08T07:09:51Z</dcterms:created>
  <dcterms:modified xsi:type="dcterms:W3CDTF">2024-11-03T13:05:47Z</dcterms:modified>
</cp:coreProperties>
</file>